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5321300" cy="3771900"/>
  <p:notesSz cx="6858000" cy="9144000"/>
  <p:embeddedFontLst>
    <p:embeddedFont>
      <p:font typeface="The Seasons" panose="020B0604020202020204" charset="0"/>
      <p:regular r:id="rId10"/>
    </p:embeddedFont>
    <p:embeddedFont>
      <p:font typeface="The Seasons Italics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39" d="100"/>
          <a:sy n="139" d="100"/>
        </p:scale>
        <p:origin x="1507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2.sv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000" y="108000"/>
            <a:ext cx="5112000" cy="3564000"/>
          </a:xfrm>
          <a:custGeom>
            <a:avLst/>
            <a:gdLst/>
            <a:ahLst/>
            <a:cxnLst/>
            <a:rect l="l" t="t" r="r" b="b"/>
            <a:pathLst>
              <a:path w="5112000" h="3564000">
                <a:moveTo>
                  <a:pt x="0" y="0"/>
                </a:moveTo>
                <a:lnTo>
                  <a:pt x="5112000" y="0"/>
                </a:lnTo>
                <a:lnTo>
                  <a:pt x="5112000" y="3564000"/>
                </a:lnTo>
                <a:lnTo>
                  <a:pt x="0" y="356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7000"/>
            </a:blip>
            <a:stretch>
              <a:fillRect l="-2671" r="-2671"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3" name="Freeform 3"/>
          <p:cNvSpPr/>
          <p:nvPr/>
        </p:nvSpPr>
        <p:spPr>
          <a:xfrm>
            <a:off x="1026044" y="966602"/>
            <a:ext cx="3275911" cy="1846795"/>
          </a:xfrm>
          <a:custGeom>
            <a:avLst/>
            <a:gdLst/>
            <a:ahLst/>
            <a:cxnLst/>
            <a:rect l="l" t="t" r="r" b="b"/>
            <a:pathLst>
              <a:path w="3275911" h="1846795">
                <a:moveTo>
                  <a:pt x="0" y="0"/>
                </a:moveTo>
                <a:lnTo>
                  <a:pt x="3275912" y="0"/>
                </a:lnTo>
                <a:lnTo>
                  <a:pt x="3275912" y="1846796"/>
                </a:lnTo>
                <a:lnTo>
                  <a:pt x="0" y="18467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5400000">
            <a:off x="108000" y="108000"/>
            <a:ext cx="814795" cy="814795"/>
          </a:xfrm>
          <a:custGeom>
            <a:avLst/>
            <a:gdLst/>
            <a:ahLst/>
            <a:cxnLst/>
            <a:rect l="l" t="t" r="r" b="b"/>
            <a:pathLst>
              <a:path w="814795" h="814795">
                <a:moveTo>
                  <a:pt x="0" y="0"/>
                </a:moveTo>
                <a:lnTo>
                  <a:pt x="814795" y="0"/>
                </a:lnTo>
                <a:lnTo>
                  <a:pt x="814795" y="814795"/>
                </a:lnTo>
                <a:lnTo>
                  <a:pt x="0" y="814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400000">
            <a:off x="4402405" y="2854405"/>
            <a:ext cx="817595" cy="817595"/>
          </a:xfrm>
          <a:custGeom>
            <a:avLst/>
            <a:gdLst/>
            <a:ahLst/>
            <a:cxnLst/>
            <a:rect l="l" t="t" r="r" b="b"/>
            <a:pathLst>
              <a:path w="817595" h="817595">
                <a:moveTo>
                  <a:pt x="0" y="0"/>
                </a:moveTo>
                <a:lnTo>
                  <a:pt x="817595" y="0"/>
                </a:lnTo>
                <a:lnTo>
                  <a:pt x="817595" y="817595"/>
                </a:lnTo>
                <a:lnTo>
                  <a:pt x="0" y="817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000" y="108000"/>
            <a:ext cx="5112000" cy="3564000"/>
          </a:xfrm>
          <a:custGeom>
            <a:avLst/>
            <a:gdLst/>
            <a:ahLst/>
            <a:cxnLst/>
            <a:rect l="l" t="t" r="r" b="b"/>
            <a:pathLst>
              <a:path w="5112000" h="3564000">
                <a:moveTo>
                  <a:pt x="0" y="0"/>
                </a:moveTo>
                <a:lnTo>
                  <a:pt x="5112000" y="0"/>
                </a:lnTo>
                <a:lnTo>
                  <a:pt x="5112000" y="3564000"/>
                </a:lnTo>
                <a:lnTo>
                  <a:pt x="0" y="356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7000"/>
            </a:blip>
            <a:stretch>
              <a:fillRect l="-2671" r="-267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10366" y="378000"/>
            <a:ext cx="1907267" cy="1075222"/>
          </a:xfrm>
          <a:custGeom>
            <a:avLst/>
            <a:gdLst/>
            <a:ahLst/>
            <a:cxnLst/>
            <a:rect l="l" t="t" r="r" b="b"/>
            <a:pathLst>
              <a:path w="1907267" h="1075222">
                <a:moveTo>
                  <a:pt x="0" y="0"/>
                </a:moveTo>
                <a:lnTo>
                  <a:pt x="1907268" y="0"/>
                </a:lnTo>
                <a:lnTo>
                  <a:pt x="1907268" y="1075222"/>
                </a:lnTo>
                <a:lnTo>
                  <a:pt x="0" y="10752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78000" y="2025501"/>
            <a:ext cx="4724592" cy="880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83516" lvl="1" indent="-91758" algn="just">
              <a:lnSpc>
                <a:spcPts val="1190"/>
              </a:lnSpc>
              <a:buFont typeface="Arial"/>
              <a:buChar char="•"/>
            </a:pPr>
            <a:r>
              <a:rPr lang="en-US" sz="85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26/04/2026   10° Slalom  di Gambarie - A.S.D. Piloti Per Passione</a:t>
            </a:r>
          </a:p>
          <a:p>
            <a:pPr marL="183516" lvl="1" indent="-91758" algn="just">
              <a:lnSpc>
                <a:spcPts val="1190"/>
              </a:lnSpc>
              <a:buFont typeface="Arial"/>
              <a:buChar char="•"/>
            </a:pPr>
            <a:r>
              <a:rPr lang="en-US" sz="85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dal 19 al 21/06/2026   IX Coppa dell’Aspromonte Salita S. Stefano Gambarie  - C.O. Aspromonte</a:t>
            </a:r>
          </a:p>
          <a:p>
            <a:pPr marL="183516" lvl="1" indent="-91758" algn="just">
              <a:lnSpc>
                <a:spcPts val="1190"/>
              </a:lnSpc>
              <a:buFont typeface="Arial"/>
              <a:buChar char="•"/>
            </a:pPr>
            <a:r>
              <a:rPr lang="en-US" sz="85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28/06/2026   3° Slalom di Bagnara Calabra  - A.S.D. Piloti Per Passione</a:t>
            </a:r>
          </a:p>
          <a:p>
            <a:pPr marL="183516" lvl="1" indent="-91758" algn="l">
              <a:lnSpc>
                <a:spcPts val="1190"/>
              </a:lnSpc>
              <a:buFont typeface="Arial"/>
              <a:buChar char="•"/>
            </a:pPr>
            <a:r>
              <a:rPr lang="en-US" sz="85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06/09/2026   10°  Slalom Città di Oppido Mamertina  -  Oppido Mamertina Racing ASD</a:t>
            </a:r>
          </a:p>
          <a:p>
            <a:pPr marL="183516" lvl="1" indent="-91758" algn="l">
              <a:lnSpc>
                <a:spcPts val="1190"/>
              </a:lnSpc>
              <a:buFont typeface="Arial"/>
              <a:buChar char="•"/>
            </a:pPr>
            <a:r>
              <a:rPr lang="en-US" sz="85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11/10/2026   Trofeo Reggio Calabria  -  Federazione Italiana Fuoristrada</a:t>
            </a:r>
          </a:p>
          <a:p>
            <a:pPr marL="183516" lvl="1" indent="-91758" algn="l">
              <a:lnSpc>
                <a:spcPts val="1190"/>
              </a:lnSpc>
              <a:buFont typeface="Arial"/>
              <a:buChar char="•"/>
            </a:pPr>
            <a:r>
              <a:rPr lang="en-US" sz="85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08/11/2026  Trofeo Città di Sambatello  -   A.S.D. Piloti Per Passione</a:t>
            </a:r>
          </a:p>
        </p:txBody>
      </p:sp>
      <p:sp>
        <p:nvSpPr>
          <p:cNvPr id="5" name="Freeform 5"/>
          <p:cNvSpPr/>
          <p:nvPr/>
        </p:nvSpPr>
        <p:spPr>
          <a:xfrm rot="-5400000">
            <a:off x="108000" y="108000"/>
            <a:ext cx="814795" cy="814795"/>
          </a:xfrm>
          <a:custGeom>
            <a:avLst/>
            <a:gdLst/>
            <a:ahLst/>
            <a:cxnLst/>
            <a:rect l="l" t="t" r="r" b="b"/>
            <a:pathLst>
              <a:path w="814795" h="814795">
                <a:moveTo>
                  <a:pt x="0" y="0"/>
                </a:moveTo>
                <a:lnTo>
                  <a:pt x="814795" y="0"/>
                </a:lnTo>
                <a:lnTo>
                  <a:pt x="814795" y="814795"/>
                </a:lnTo>
                <a:lnTo>
                  <a:pt x="0" y="814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5400000">
            <a:off x="4402405" y="2854405"/>
            <a:ext cx="817595" cy="817595"/>
          </a:xfrm>
          <a:custGeom>
            <a:avLst/>
            <a:gdLst/>
            <a:ahLst/>
            <a:cxnLst/>
            <a:rect l="l" t="t" r="r" b="b"/>
            <a:pathLst>
              <a:path w="817595" h="817595">
                <a:moveTo>
                  <a:pt x="0" y="0"/>
                </a:moveTo>
                <a:lnTo>
                  <a:pt x="817595" y="0"/>
                </a:lnTo>
                <a:lnTo>
                  <a:pt x="817595" y="817595"/>
                </a:lnTo>
                <a:lnTo>
                  <a:pt x="0" y="817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125737" y="1491650"/>
            <a:ext cx="824263" cy="533523"/>
          </a:xfrm>
          <a:custGeom>
            <a:avLst/>
            <a:gdLst/>
            <a:ahLst/>
            <a:cxnLst/>
            <a:rect l="l" t="t" r="r" b="b"/>
            <a:pathLst>
              <a:path w="824263" h="533523">
                <a:moveTo>
                  <a:pt x="0" y="0"/>
                </a:moveTo>
                <a:lnTo>
                  <a:pt x="824263" y="0"/>
                </a:lnTo>
                <a:lnTo>
                  <a:pt x="824263" y="533523"/>
                </a:lnTo>
                <a:lnTo>
                  <a:pt x="0" y="5335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70261" y="1629506"/>
            <a:ext cx="2387798" cy="210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  <a:spcBef>
                <a:spcPct val="0"/>
              </a:spcBef>
            </a:pPr>
            <a:r>
              <a:rPr lang="en-US" sz="109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Calendario Sportivo eventi patrocinati:</a:t>
            </a:r>
          </a:p>
        </p:txBody>
      </p:sp>
      <p:sp>
        <p:nvSpPr>
          <p:cNvPr id="9" name="Freeform 9"/>
          <p:cNvSpPr/>
          <p:nvPr/>
        </p:nvSpPr>
        <p:spPr>
          <a:xfrm>
            <a:off x="2301390" y="3329181"/>
            <a:ext cx="725220" cy="298212"/>
          </a:xfrm>
          <a:custGeom>
            <a:avLst/>
            <a:gdLst/>
            <a:ahLst/>
            <a:cxnLst/>
            <a:rect l="l" t="t" r="r" b="b"/>
            <a:pathLst>
              <a:path w="725220" h="298212">
                <a:moveTo>
                  <a:pt x="0" y="0"/>
                </a:moveTo>
                <a:lnTo>
                  <a:pt x="725220" y="0"/>
                </a:lnTo>
                <a:lnTo>
                  <a:pt x="725220" y="298212"/>
                </a:lnTo>
                <a:lnTo>
                  <a:pt x="0" y="2982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000" y="108000"/>
            <a:ext cx="5112000" cy="3564000"/>
          </a:xfrm>
          <a:custGeom>
            <a:avLst/>
            <a:gdLst/>
            <a:ahLst/>
            <a:cxnLst/>
            <a:rect l="l" t="t" r="r" b="b"/>
            <a:pathLst>
              <a:path w="5112000" h="3564000">
                <a:moveTo>
                  <a:pt x="0" y="0"/>
                </a:moveTo>
                <a:lnTo>
                  <a:pt x="5112000" y="0"/>
                </a:lnTo>
                <a:lnTo>
                  <a:pt x="5112000" y="3564000"/>
                </a:lnTo>
                <a:lnTo>
                  <a:pt x="0" y="356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7000"/>
            </a:blip>
            <a:stretch>
              <a:fillRect l="-2671" r="-267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07615" y="378000"/>
            <a:ext cx="1912770" cy="1078324"/>
          </a:xfrm>
          <a:custGeom>
            <a:avLst/>
            <a:gdLst/>
            <a:ahLst/>
            <a:cxnLst/>
            <a:rect l="l" t="t" r="r" b="b"/>
            <a:pathLst>
              <a:path w="1912770" h="1078324">
                <a:moveTo>
                  <a:pt x="0" y="0"/>
                </a:moveTo>
                <a:lnTo>
                  <a:pt x="1912770" y="0"/>
                </a:lnTo>
                <a:lnTo>
                  <a:pt x="1912770" y="1078324"/>
                </a:lnTo>
                <a:lnTo>
                  <a:pt x="0" y="10783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4402405" y="2854405"/>
            <a:ext cx="817595" cy="817595"/>
          </a:xfrm>
          <a:custGeom>
            <a:avLst/>
            <a:gdLst/>
            <a:ahLst/>
            <a:cxnLst/>
            <a:rect l="l" t="t" r="r" b="b"/>
            <a:pathLst>
              <a:path w="817595" h="817595">
                <a:moveTo>
                  <a:pt x="0" y="0"/>
                </a:moveTo>
                <a:lnTo>
                  <a:pt x="817595" y="0"/>
                </a:lnTo>
                <a:lnTo>
                  <a:pt x="817595" y="817595"/>
                </a:lnTo>
                <a:lnTo>
                  <a:pt x="0" y="817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108000" y="108000"/>
            <a:ext cx="814795" cy="814795"/>
          </a:xfrm>
          <a:custGeom>
            <a:avLst/>
            <a:gdLst/>
            <a:ahLst/>
            <a:cxnLst/>
            <a:rect l="l" t="t" r="r" b="b"/>
            <a:pathLst>
              <a:path w="814795" h="814795">
                <a:moveTo>
                  <a:pt x="0" y="0"/>
                </a:moveTo>
                <a:lnTo>
                  <a:pt x="814795" y="0"/>
                </a:lnTo>
                <a:lnTo>
                  <a:pt x="814795" y="814795"/>
                </a:lnTo>
                <a:lnTo>
                  <a:pt x="0" y="814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402405" y="1005754"/>
            <a:ext cx="611545" cy="1056665"/>
          </a:xfrm>
          <a:custGeom>
            <a:avLst/>
            <a:gdLst/>
            <a:ahLst/>
            <a:cxnLst/>
            <a:rect l="l" t="t" r="r" b="b"/>
            <a:pathLst>
              <a:path w="611545" h="1056665">
                <a:moveTo>
                  <a:pt x="0" y="0"/>
                </a:moveTo>
                <a:lnTo>
                  <a:pt x="611545" y="0"/>
                </a:lnTo>
                <a:lnTo>
                  <a:pt x="611545" y="1056665"/>
                </a:lnTo>
                <a:lnTo>
                  <a:pt x="0" y="105666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78000" y="1408699"/>
            <a:ext cx="2868454" cy="335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39"/>
              </a:lnSpc>
            </a:pPr>
            <a:r>
              <a:rPr lang="en-US" sz="1099" i="1">
                <a:solidFill>
                  <a:srgbClr val="000000"/>
                </a:solidFill>
                <a:latin typeface="The Seasons Italics"/>
                <a:ea typeface="The Seasons Italics"/>
                <a:cs typeface="The Seasons Italics"/>
                <a:sym typeface="The Seasons Italics"/>
              </a:rPr>
              <a:t>Spazio culturale</a:t>
            </a:r>
          </a:p>
          <a:p>
            <a:pPr algn="just">
              <a:lnSpc>
                <a:spcPts val="980"/>
              </a:lnSpc>
              <a:spcBef>
                <a:spcPct val="0"/>
              </a:spcBef>
            </a:pPr>
            <a:r>
              <a:rPr lang="en-US" sz="70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A cura della Commissione Cultura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9317" y="1946584"/>
            <a:ext cx="4594606" cy="1455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90"/>
              </a:lnSpc>
            </a:pPr>
            <a:r>
              <a:rPr lang="en-US" sz="85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Dal 01 Maggio al 03 Maggio presso i locali dell’ Automobile Club di Reggio Calabria</a:t>
            </a:r>
          </a:p>
          <a:p>
            <a:pPr algn="just">
              <a:lnSpc>
                <a:spcPts val="1190"/>
              </a:lnSpc>
            </a:pPr>
            <a:r>
              <a:rPr lang="en-US" sz="85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Via de Nava n°43, verrà allestita una mostra espositiva con varie opere (dipinti, sculture, ecc.); l’esposizione sarà accompagnata da una breve sfilata di abiti con indossatrici. </a:t>
            </a:r>
          </a:p>
          <a:p>
            <a:pPr algn="just">
              <a:lnSpc>
                <a:spcPts val="1190"/>
              </a:lnSpc>
            </a:pPr>
            <a:endParaRPr lang="en-US" sz="850">
              <a:solidFill>
                <a:srgbClr val="000000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r">
              <a:lnSpc>
                <a:spcPts val="1190"/>
              </a:lnSpc>
            </a:pPr>
            <a:r>
              <a:rPr lang="en-US" sz="85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A partire dal mese di Giugno sarà allestita una mostra fotografica permanente con le immagini e gli scatti più significativi dell’Ente presso i locali dell’Automobile Club.</a:t>
            </a:r>
          </a:p>
          <a:p>
            <a:pPr algn="just">
              <a:lnSpc>
                <a:spcPts val="1190"/>
              </a:lnSpc>
            </a:pPr>
            <a:endParaRPr lang="en-US" sz="850">
              <a:solidFill>
                <a:srgbClr val="000000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just">
              <a:lnSpc>
                <a:spcPts val="1190"/>
              </a:lnSpc>
            </a:pPr>
            <a:r>
              <a:rPr lang="en-US" sz="85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La Commissione Cultura curerà altri tre eventi dedicati a tema  ESTATE, AUTUNNO e INVERNO. </a:t>
            </a:r>
          </a:p>
          <a:p>
            <a:pPr algn="just">
              <a:lnSpc>
                <a:spcPts val="1190"/>
              </a:lnSpc>
            </a:pPr>
            <a:endParaRPr lang="en-US" sz="850">
              <a:solidFill>
                <a:srgbClr val="000000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algn="just">
              <a:lnSpc>
                <a:spcPts val="1190"/>
              </a:lnSpc>
            </a:pPr>
            <a:endParaRPr lang="en-US" sz="850">
              <a:solidFill>
                <a:srgbClr val="000000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2301390" y="3302277"/>
            <a:ext cx="725220" cy="298212"/>
          </a:xfrm>
          <a:custGeom>
            <a:avLst/>
            <a:gdLst/>
            <a:ahLst/>
            <a:cxnLst/>
            <a:rect l="l" t="t" r="r" b="b"/>
            <a:pathLst>
              <a:path w="725220" h="298212">
                <a:moveTo>
                  <a:pt x="0" y="0"/>
                </a:moveTo>
                <a:lnTo>
                  <a:pt x="725220" y="0"/>
                </a:lnTo>
                <a:lnTo>
                  <a:pt x="725220" y="298212"/>
                </a:lnTo>
                <a:lnTo>
                  <a:pt x="0" y="2982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000" y="108000"/>
            <a:ext cx="5112000" cy="3564000"/>
          </a:xfrm>
          <a:custGeom>
            <a:avLst/>
            <a:gdLst/>
            <a:ahLst/>
            <a:cxnLst/>
            <a:rect l="l" t="t" r="r" b="b"/>
            <a:pathLst>
              <a:path w="5112000" h="3564000">
                <a:moveTo>
                  <a:pt x="0" y="0"/>
                </a:moveTo>
                <a:lnTo>
                  <a:pt x="5112000" y="0"/>
                </a:lnTo>
                <a:lnTo>
                  <a:pt x="5112000" y="3564000"/>
                </a:lnTo>
                <a:lnTo>
                  <a:pt x="0" y="356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7000"/>
            </a:blip>
            <a:stretch>
              <a:fillRect l="-2671" r="-267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14032" y="378000"/>
            <a:ext cx="1899937" cy="1071089"/>
          </a:xfrm>
          <a:custGeom>
            <a:avLst/>
            <a:gdLst/>
            <a:ahLst/>
            <a:cxnLst/>
            <a:rect l="l" t="t" r="r" b="b"/>
            <a:pathLst>
              <a:path w="1899937" h="1071089">
                <a:moveTo>
                  <a:pt x="0" y="0"/>
                </a:moveTo>
                <a:lnTo>
                  <a:pt x="1899936" y="0"/>
                </a:lnTo>
                <a:lnTo>
                  <a:pt x="1899936" y="1071089"/>
                </a:lnTo>
                <a:lnTo>
                  <a:pt x="0" y="10710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4402405" y="2854405"/>
            <a:ext cx="817595" cy="817595"/>
          </a:xfrm>
          <a:custGeom>
            <a:avLst/>
            <a:gdLst/>
            <a:ahLst/>
            <a:cxnLst/>
            <a:rect l="l" t="t" r="r" b="b"/>
            <a:pathLst>
              <a:path w="817595" h="817595">
                <a:moveTo>
                  <a:pt x="0" y="0"/>
                </a:moveTo>
                <a:lnTo>
                  <a:pt x="817595" y="0"/>
                </a:lnTo>
                <a:lnTo>
                  <a:pt x="817595" y="817595"/>
                </a:lnTo>
                <a:lnTo>
                  <a:pt x="0" y="817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108000" y="108000"/>
            <a:ext cx="814795" cy="814795"/>
          </a:xfrm>
          <a:custGeom>
            <a:avLst/>
            <a:gdLst/>
            <a:ahLst/>
            <a:cxnLst/>
            <a:rect l="l" t="t" r="r" b="b"/>
            <a:pathLst>
              <a:path w="814795" h="814795">
                <a:moveTo>
                  <a:pt x="0" y="0"/>
                </a:moveTo>
                <a:lnTo>
                  <a:pt x="814795" y="0"/>
                </a:lnTo>
                <a:lnTo>
                  <a:pt x="814795" y="814795"/>
                </a:lnTo>
                <a:lnTo>
                  <a:pt x="0" y="814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129356" y="1079336"/>
            <a:ext cx="820644" cy="634134"/>
          </a:xfrm>
          <a:custGeom>
            <a:avLst/>
            <a:gdLst/>
            <a:ahLst/>
            <a:cxnLst/>
            <a:rect l="l" t="t" r="r" b="b"/>
            <a:pathLst>
              <a:path w="820644" h="634134">
                <a:moveTo>
                  <a:pt x="0" y="0"/>
                </a:moveTo>
                <a:lnTo>
                  <a:pt x="820644" y="0"/>
                </a:lnTo>
                <a:lnTo>
                  <a:pt x="820644" y="634134"/>
                </a:lnTo>
                <a:lnTo>
                  <a:pt x="0" y="6341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78000" y="1401464"/>
            <a:ext cx="1743592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Progetto EDUStrada/ACI</a:t>
            </a:r>
          </a:p>
          <a:p>
            <a:pPr algn="l">
              <a:lnSpc>
                <a:spcPts val="1539"/>
              </a:lnSpc>
              <a:spcBef>
                <a:spcPct val="0"/>
              </a:spcBef>
            </a:pPr>
            <a:endParaRPr lang="en-US" sz="1099">
              <a:solidFill>
                <a:srgbClr val="000000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56492" y="1764049"/>
            <a:ext cx="4815017" cy="1651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9"/>
              </a:lnSpc>
            </a:pPr>
            <a:r>
              <a:rPr lang="en-US" sz="84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Il Direttore dell’ Ente, insieme al personale della Società Partecipata, terrà nelle scuole della Provincia di Reggio Calabria, in particolar modo, nei Comuni in cui sono presenti le nostre Delegazioni, i corsi di educazione stradale:</a:t>
            </a:r>
          </a:p>
          <a:p>
            <a:pPr algn="just">
              <a:lnSpc>
                <a:spcPts val="1189"/>
              </a:lnSpc>
            </a:pPr>
            <a:endParaRPr lang="en-US" sz="849">
              <a:solidFill>
                <a:srgbClr val="000000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marL="183515" lvl="1" indent="-91757" algn="l">
              <a:lnSpc>
                <a:spcPts val="1189"/>
              </a:lnSpc>
              <a:buFont typeface="Arial"/>
              <a:buChar char="•"/>
            </a:pPr>
            <a:r>
              <a:rPr lang="en-US" sz="84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20 maggio 2026 dalle ore 11 alle ore 12:30 classi terze scuola Secondaria I° gr Brancaleone -Bruzzano</a:t>
            </a:r>
          </a:p>
          <a:p>
            <a:pPr marL="183515" lvl="1" indent="-91757" algn="l">
              <a:lnSpc>
                <a:spcPts val="1189"/>
              </a:lnSpc>
              <a:buFont typeface="Arial"/>
              <a:buChar char="•"/>
            </a:pPr>
            <a:r>
              <a:rPr lang="en-US" sz="84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20 maggio 2026 dalle ore 9 alle ore 10:30 classi terze scuola Secondaria I° gr Bova Marina</a:t>
            </a:r>
          </a:p>
          <a:p>
            <a:pPr marL="183515" lvl="1" indent="-91757" algn="l">
              <a:lnSpc>
                <a:spcPts val="1189"/>
              </a:lnSpc>
              <a:buFont typeface="Arial"/>
              <a:buChar char="•"/>
            </a:pPr>
            <a:r>
              <a:rPr lang="en-US" sz="84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21 maggio 2026 dalle ore 9 alle ore 10:30 classi terze scuola Secondaria I° gr Condofuri</a:t>
            </a:r>
          </a:p>
          <a:p>
            <a:pPr marL="183515" lvl="1" indent="-91757" algn="l">
              <a:lnSpc>
                <a:spcPts val="1189"/>
              </a:lnSpc>
              <a:buFont typeface="Arial"/>
              <a:buChar char="•"/>
            </a:pPr>
            <a:r>
              <a:rPr lang="en-US" sz="84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21 maggio 2026 dalle ore 11 alle ore 11:30 classi terze scuola Secondaria I° gr Palizzi</a:t>
            </a:r>
          </a:p>
          <a:p>
            <a:pPr algn="ctr">
              <a:lnSpc>
                <a:spcPts val="1049"/>
              </a:lnSpc>
            </a:pPr>
            <a:r>
              <a:rPr lang="en-US" sz="74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Il calendario sarà integrato con ulteriori incontri nei mesi successivi.</a:t>
            </a:r>
          </a:p>
          <a:p>
            <a:pPr algn="just">
              <a:lnSpc>
                <a:spcPts val="1189"/>
              </a:lnSpc>
            </a:pPr>
            <a:endParaRPr lang="en-US" sz="749">
              <a:solidFill>
                <a:srgbClr val="000000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2301390" y="3314655"/>
            <a:ext cx="725220" cy="298212"/>
          </a:xfrm>
          <a:custGeom>
            <a:avLst/>
            <a:gdLst/>
            <a:ahLst/>
            <a:cxnLst/>
            <a:rect l="l" t="t" r="r" b="b"/>
            <a:pathLst>
              <a:path w="725220" h="298212">
                <a:moveTo>
                  <a:pt x="0" y="0"/>
                </a:moveTo>
                <a:lnTo>
                  <a:pt x="725220" y="0"/>
                </a:lnTo>
                <a:lnTo>
                  <a:pt x="725220" y="298212"/>
                </a:lnTo>
                <a:lnTo>
                  <a:pt x="0" y="2982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000" y="108000"/>
            <a:ext cx="5112000" cy="3564000"/>
          </a:xfrm>
          <a:custGeom>
            <a:avLst/>
            <a:gdLst/>
            <a:ahLst/>
            <a:cxnLst/>
            <a:rect l="l" t="t" r="r" b="b"/>
            <a:pathLst>
              <a:path w="5112000" h="3564000">
                <a:moveTo>
                  <a:pt x="0" y="0"/>
                </a:moveTo>
                <a:lnTo>
                  <a:pt x="5112000" y="0"/>
                </a:lnTo>
                <a:lnTo>
                  <a:pt x="5112000" y="3564000"/>
                </a:lnTo>
                <a:lnTo>
                  <a:pt x="0" y="356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7000"/>
            </a:blip>
            <a:stretch>
              <a:fillRect l="-2671" r="-267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14032" y="378000"/>
            <a:ext cx="1899937" cy="1071089"/>
          </a:xfrm>
          <a:custGeom>
            <a:avLst/>
            <a:gdLst/>
            <a:ahLst/>
            <a:cxnLst/>
            <a:rect l="l" t="t" r="r" b="b"/>
            <a:pathLst>
              <a:path w="1899937" h="1071089">
                <a:moveTo>
                  <a:pt x="0" y="0"/>
                </a:moveTo>
                <a:lnTo>
                  <a:pt x="1899936" y="0"/>
                </a:lnTo>
                <a:lnTo>
                  <a:pt x="1899936" y="1071089"/>
                </a:lnTo>
                <a:lnTo>
                  <a:pt x="0" y="10710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4402405" y="2854405"/>
            <a:ext cx="817595" cy="817595"/>
          </a:xfrm>
          <a:custGeom>
            <a:avLst/>
            <a:gdLst/>
            <a:ahLst/>
            <a:cxnLst/>
            <a:rect l="l" t="t" r="r" b="b"/>
            <a:pathLst>
              <a:path w="817595" h="817595">
                <a:moveTo>
                  <a:pt x="0" y="0"/>
                </a:moveTo>
                <a:lnTo>
                  <a:pt x="817595" y="0"/>
                </a:lnTo>
                <a:lnTo>
                  <a:pt x="817595" y="817595"/>
                </a:lnTo>
                <a:lnTo>
                  <a:pt x="0" y="817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108000" y="108000"/>
            <a:ext cx="814795" cy="814795"/>
          </a:xfrm>
          <a:custGeom>
            <a:avLst/>
            <a:gdLst/>
            <a:ahLst/>
            <a:cxnLst/>
            <a:rect l="l" t="t" r="r" b="b"/>
            <a:pathLst>
              <a:path w="814795" h="814795">
                <a:moveTo>
                  <a:pt x="0" y="0"/>
                </a:moveTo>
                <a:lnTo>
                  <a:pt x="814795" y="0"/>
                </a:lnTo>
                <a:lnTo>
                  <a:pt x="814795" y="814795"/>
                </a:lnTo>
                <a:lnTo>
                  <a:pt x="0" y="814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011601" y="1753471"/>
            <a:ext cx="981508" cy="517746"/>
          </a:xfrm>
          <a:custGeom>
            <a:avLst/>
            <a:gdLst/>
            <a:ahLst/>
            <a:cxnLst/>
            <a:rect l="l" t="t" r="r" b="b"/>
            <a:pathLst>
              <a:path w="981508" h="517746">
                <a:moveTo>
                  <a:pt x="0" y="0"/>
                </a:moveTo>
                <a:lnTo>
                  <a:pt x="981508" y="0"/>
                </a:lnTo>
                <a:lnTo>
                  <a:pt x="981508" y="517746"/>
                </a:lnTo>
                <a:lnTo>
                  <a:pt x="0" y="5177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78000" y="1528515"/>
            <a:ext cx="1743592" cy="210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  <a:spcBef>
                <a:spcPct val="0"/>
              </a:spcBef>
            </a:pPr>
            <a:r>
              <a:rPr lang="en-US" sz="109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26 Settembre 2026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76408" y="2374159"/>
            <a:ext cx="1743592" cy="210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  <a:spcBef>
                <a:spcPct val="0"/>
              </a:spcBef>
            </a:pPr>
            <a:r>
              <a:rPr lang="en-US" sz="109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27  Settembre 2026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44400" y="1851900"/>
            <a:ext cx="4572000" cy="160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90"/>
              </a:lnSpc>
            </a:pPr>
            <a:r>
              <a:rPr lang="en-US" sz="85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“Concorso di Eleganza Passione e Bellezza” di auto d’epoca più prestigiose;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9202" y="2649405"/>
            <a:ext cx="4572000" cy="160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90"/>
              </a:lnSpc>
            </a:pPr>
            <a:r>
              <a:rPr lang="en-US" sz="85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“Ruote nella Storia” con gara di regolarità con auto storiche e moderne.</a:t>
            </a:r>
          </a:p>
        </p:txBody>
      </p:sp>
      <p:sp>
        <p:nvSpPr>
          <p:cNvPr id="11" name="Freeform 11"/>
          <p:cNvSpPr/>
          <p:nvPr/>
        </p:nvSpPr>
        <p:spPr>
          <a:xfrm>
            <a:off x="344400" y="2584344"/>
            <a:ext cx="902949" cy="547595"/>
          </a:xfrm>
          <a:custGeom>
            <a:avLst/>
            <a:gdLst/>
            <a:ahLst/>
            <a:cxnLst/>
            <a:rect l="l" t="t" r="r" b="b"/>
            <a:pathLst>
              <a:path w="902949" h="547595">
                <a:moveTo>
                  <a:pt x="0" y="0"/>
                </a:moveTo>
                <a:lnTo>
                  <a:pt x="902949" y="0"/>
                </a:lnTo>
                <a:lnTo>
                  <a:pt x="902949" y="547595"/>
                </a:lnTo>
                <a:lnTo>
                  <a:pt x="0" y="547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301390" y="3315730"/>
            <a:ext cx="725220" cy="298212"/>
          </a:xfrm>
          <a:custGeom>
            <a:avLst/>
            <a:gdLst/>
            <a:ahLst/>
            <a:cxnLst/>
            <a:rect l="l" t="t" r="r" b="b"/>
            <a:pathLst>
              <a:path w="725220" h="298212">
                <a:moveTo>
                  <a:pt x="0" y="0"/>
                </a:moveTo>
                <a:lnTo>
                  <a:pt x="725220" y="0"/>
                </a:lnTo>
                <a:lnTo>
                  <a:pt x="725220" y="298212"/>
                </a:lnTo>
                <a:lnTo>
                  <a:pt x="0" y="2982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000" y="108000"/>
            <a:ext cx="5112000" cy="3564000"/>
          </a:xfrm>
          <a:custGeom>
            <a:avLst/>
            <a:gdLst/>
            <a:ahLst/>
            <a:cxnLst/>
            <a:rect l="l" t="t" r="r" b="b"/>
            <a:pathLst>
              <a:path w="5112000" h="3564000">
                <a:moveTo>
                  <a:pt x="0" y="0"/>
                </a:moveTo>
                <a:lnTo>
                  <a:pt x="5112000" y="0"/>
                </a:lnTo>
                <a:lnTo>
                  <a:pt x="5112000" y="3564000"/>
                </a:lnTo>
                <a:lnTo>
                  <a:pt x="0" y="356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7000"/>
            </a:blip>
            <a:stretch>
              <a:fillRect l="-2671" r="-267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14032" y="378000"/>
            <a:ext cx="1899937" cy="1071089"/>
          </a:xfrm>
          <a:custGeom>
            <a:avLst/>
            <a:gdLst/>
            <a:ahLst/>
            <a:cxnLst/>
            <a:rect l="l" t="t" r="r" b="b"/>
            <a:pathLst>
              <a:path w="1899937" h="1071089">
                <a:moveTo>
                  <a:pt x="0" y="0"/>
                </a:moveTo>
                <a:lnTo>
                  <a:pt x="1899936" y="0"/>
                </a:lnTo>
                <a:lnTo>
                  <a:pt x="1899936" y="1071089"/>
                </a:lnTo>
                <a:lnTo>
                  <a:pt x="0" y="10710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4402405" y="2854405"/>
            <a:ext cx="817595" cy="817595"/>
          </a:xfrm>
          <a:custGeom>
            <a:avLst/>
            <a:gdLst/>
            <a:ahLst/>
            <a:cxnLst/>
            <a:rect l="l" t="t" r="r" b="b"/>
            <a:pathLst>
              <a:path w="817595" h="817595">
                <a:moveTo>
                  <a:pt x="0" y="0"/>
                </a:moveTo>
                <a:lnTo>
                  <a:pt x="817595" y="0"/>
                </a:lnTo>
                <a:lnTo>
                  <a:pt x="817595" y="817595"/>
                </a:lnTo>
                <a:lnTo>
                  <a:pt x="0" y="817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108000" y="108000"/>
            <a:ext cx="814795" cy="814795"/>
          </a:xfrm>
          <a:custGeom>
            <a:avLst/>
            <a:gdLst/>
            <a:ahLst/>
            <a:cxnLst/>
            <a:rect l="l" t="t" r="r" b="b"/>
            <a:pathLst>
              <a:path w="814795" h="814795">
                <a:moveTo>
                  <a:pt x="0" y="0"/>
                </a:moveTo>
                <a:lnTo>
                  <a:pt x="814795" y="0"/>
                </a:lnTo>
                <a:lnTo>
                  <a:pt x="814795" y="814795"/>
                </a:lnTo>
                <a:lnTo>
                  <a:pt x="0" y="814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402331" y="1494865"/>
            <a:ext cx="547669" cy="486928"/>
          </a:xfrm>
          <a:custGeom>
            <a:avLst/>
            <a:gdLst/>
            <a:ahLst/>
            <a:cxnLst/>
            <a:rect l="l" t="t" r="r" b="b"/>
            <a:pathLst>
              <a:path w="547669" h="486928">
                <a:moveTo>
                  <a:pt x="0" y="0"/>
                </a:moveTo>
                <a:lnTo>
                  <a:pt x="547669" y="0"/>
                </a:lnTo>
                <a:lnTo>
                  <a:pt x="547669" y="486928"/>
                </a:lnTo>
                <a:lnTo>
                  <a:pt x="0" y="4869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78000" y="1581108"/>
            <a:ext cx="4024405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9"/>
              </a:lnSpc>
            </a:pPr>
            <a:r>
              <a:rPr lang="en-US" sz="109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Progetto DIODOS</a:t>
            </a:r>
          </a:p>
          <a:p>
            <a:pPr algn="l">
              <a:lnSpc>
                <a:spcPts val="1539"/>
              </a:lnSpc>
              <a:spcBef>
                <a:spcPct val="0"/>
              </a:spcBef>
            </a:pPr>
            <a:endParaRPr lang="en-US" sz="1099">
              <a:solidFill>
                <a:srgbClr val="000000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78000" y="1943693"/>
            <a:ext cx="4572000" cy="1167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90"/>
              </a:lnSpc>
              <a:spcBef>
                <a:spcPct val="0"/>
              </a:spcBef>
            </a:pPr>
            <a:r>
              <a:rPr lang="en-US" sz="85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Durante il mese di Ottobre</a:t>
            </a:r>
            <a:r>
              <a:rPr lang="en-US" sz="850" u="none" strike="noStrike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 </a:t>
            </a:r>
          </a:p>
          <a:p>
            <a:pPr marL="0" lvl="0" indent="0" algn="ctr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L’ Automobile Club di Reggio Calabria e la Fondazione Filippo Caracciolo, centro Studi della Federazione ACI, intendono valorizzare il lavoro di studenti universitari particolarmente meritevoli che abbiano scelto di approfondire, attraverso le loro tesi di laurea o di dottorato tematiche legate all’ energia, alla mobilità e all’ ambiente. I lavori segnalati dai docenti universitari saranno valutati per la pubblicazione all’ interno della collana “Diodos della Fondazione Caracciolo; inoltre , i lavori verranno presentati  a Reggio Calabria nell’ aula dell’ Università Mediterranea ed a Roma nella Sede della Fondazione Caracciolo </a:t>
            </a:r>
          </a:p>
        </p:txBody>
      </p:sp>
      <p:sp>
        <p:nvSpPr>
          <p:cNvPr id="9" name="Freeform 9"/>
          <p:cNvSpPr/>
          <p:nvPr/>
        </p:nvSpPr>
        <p:spPr>
          <a:xfrm>
            <a:off x="2301390" y="3332124"/>
            <a:ext cx="725220" cy="298212"/>
          </a:xfrm>
          <a:custGeom>
            <a:avLst/>
            <a:gdLst/>
            <a:ahLst/>
            <a:cxnLst/>
            <a:rect l="l" t="t" r="r" b="b"/>
            <a:pathLst>
              <a:path w="725220" h="298212">
                <a:moveTo>
                  <a:pt x="0" y="0"/>
                </a:moveTo>
                <a:lnTo>
                  <a:pt x="725220" y="0"/>
                </a:lnTo>
                <a:lnTo>
                  <a:pt x="725220" y="298212"/>
                </a:lnTo>
                <a:lnTo>
                  <a:pt x="0" y="2982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000" y="108000"/>
            <a:ext cx="5112000" cy="3564000"/>
          </a:xfrm>
          <a:custGeom>
            <a:avLst/>
            <a:gdLst/>
            <a:ahLst/>
            <a:cxnLst/>
            <a:rect l="l" t="t" r="r" b="b"/>
            <a:pathLst>
              <a:path w="5112000" h="3564000">
                <a:moveTo>
                  <a:pt x="0" y="0"/>
                </a:moveTo>
                <a:lnTo>
                  <a:pt x="5112000" y="0"/>
                </a:lnTo>
                <a:lnTo>
                  <a:pt x="5112000" y="3564000"/>
                </a:lnTo>
                <a:lnTo>
                  <a:pt x="0" y="356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7000"/>
            </a:blip>
            <a:stretch>
              <a:fillRect l="-2671" r="-267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14032" y="378000"/>
            <a:ext cx="1899937" cy="1071089"/>
          </a:xfrm>
          <a:custGeom>
            <a:avLst/>
            <a:gdLst/>
            <a:ahLst/>
            <a:cxnLst/>
            <a:rect l="l" t="t" r="r" b="b"/>
            <a:pathLst>
              <a:path w="1899937" h="1071089">
                <a:moveTo>
                  <a:pt x="0" y="0"/>
                </a:moveTo>
                <a:lnTo>
                  <a:pt x="1899936" y="0"/>
                </a:lnTo>
                <a:lnTo>
                  <a:pt x="1899936" y="1071089"/>
                </a:lnTo>
                <a:lnTo>
                  <a:pt x="0" y="10710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4402405" y="2854405"/>
            <a:ext cx="817595" cy="817595"/>
          </a:xfrm>
          <a:custGeom>
            <a:avLst/>
            <a:gdLst/>
            <a:ahLst/>
            <a:cxnLst/>
            <a:rect l="l" t="t" r="r" b="b"/>
            <a:pathLst>
              <a:path w="817595" h="817595">
                <a:moveTo>
                  <a:pt x="0" y="0"/>
                </a:moveTo>
                <a:lnTo>
                  <a:pt x="817595" y="0"/>
                </a:lnTo>
                <a:lnTo>
                  <a:pt x="817595" y="817595"/>
                </a:lnTo>
                <a:lnTo>
                  <a:pt x="0" y="817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108000" y="108000"/>
            <a:ext cx="814795" cy="814795"/>
          </a:xfrm>
          <a:custGeom>
            <a:avLst/>
            <a:gdLst/>
            <a:ahLst/>
            <a:cxnLst/>
            <a:rect l="l" t="t" r="r" b="b"/>
            <a:pathLst>
              <a:path w="814795" h="814795">
                <a:moveTo>
                  <a:pt x="0" y="0"/>
                </a:moveTo>
                <a:lnTo>
                  <a:pt x="814795" y="0"/>
                </a:lnTo>
                <a:lnTo>
                  <a:pt x="814795" y="814795"/>
                </a:lnTo>
                <a:lnTo>
                  <a:pt x="0" y="814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773488" y="2669742"/>
            <a:ext cx="957195" cy="593461"/>
          </a:xfrm>
          <a:custGeom>
            <a:avLst/>
            <a:gdLst/>
            <a:ahLst/>
            <a:cxnLst/>
            <a:rect l="l" t="t" r="r" b="b"/>
            <a:pathLst>
              <a:path w="957195" h="593461">
                <a:moveTo>
                  <a:pt x="0" y="0"/>
                </a:moveTo>
                <a:lnTo>
                  <a:pt x="957195" y="0"/>
                </a:lnTo>
                <a:lnTo>
                  <a:pt x="957195" y="593460"/>
                </a:lnTo>
                <a:lnTo>
                  <a:pt x="0" y="5934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51798" y="1552683"/>
            <a:ext cx="4024405" cy="40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09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OFF-LINE: La vita vera non ha il tasto “Replay” prima edizione .</a:t>
            </a:r>
          </a:p>
          <a:p>
            <a:pPr algn="ctr">
              <a:lnSpc>
                <a:spcPts val="1539"/>
              </a:lnSpc>
              <a:spcBef>
                <a:spcPct val="0"/>
              </a:spcBef>
            </a:pPr>
            <a:endParaRPr lang="en-US" sz="1099">
              <a:solidFill>
                <a:srgbClr val="000000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78000" y="1962893"/>
            <a:ext cx="4572000" cy="160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0"/>
              </a:lnSpc>
            </a:pPr>
            <a:r>
              <a:rPr lang="en-US" sz="850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Nel mese di Novembre, in occasione della giornata mondiale delle Vittime della Strada.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8000" y="2123336"/>
            <a:ext cx="4572000" cy="592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Progetto sulla sicurezza stradale, rivolto alle classi quarte e quinte degli Istituti Superiori di secondo grado che punta alla riflessione sugli effetti della distrazione alla guida e sulla consapevolezza ed i rischi per chi si accinge a conseguire la patente. Seguito da testimonianze ed operatori del settore.</a:t>
            </a:r>
          </a:p>
        </p:txBody>
      </p:sp>
      <p:sp>
        <p:nvSpPr>
          <p:cNvPr id="10" name="Freeform 10"/>
          <p:cNvSpPr/>
          <p:nvPr/>
        </p:nvSpPr>
        <p:spPr>
          <a:xfrm>
            <a:off x="2301390" y="3332839"/>
            <a:ext cx="725220" cy="298212"/>
          </a:xfrm>
          <a:custGeom>
            <a:avLst/>
            <a:gdLst/>
            <a:ahLst/>
            <a:cxnLst/>
            <a:rect l="l" t="t" r="r" b="b"/>
            <a:pathLst>
              <a:path w="725220" h="298212">
                <a:moveTo>
                  <a:pt x="0" y="0"/>
                </a:moveTo>
                <a:lnTo>
                  <a:pt x="725220" y="0"/>
                </a:lnTo>
                <a:lnTo>
                  <a:pt x="725220" y="298212"/>
                </a:lnTo>
                <a:lnTo>
                  <a:pt x="0" y="2982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000" y="108000"/>
            <a:ext cx="5112000" cy="3564000"/>
          </a:xfrm>
          <a:custGeom>
            <a:avLst/>
            <a:gdLst/>
            <a:ahLst/>
            <a:cxnLst/>
            <a:rect l="l" t="t" r="r" b="b"/>
            <a:pathLst>
              <a:path w="5112000" h="3564000">
                <a:moveTo>
                  <a:pt x="0" y="0"/>
                </a:moveTo>
                <a:lnTo>
                  <a:pt x="5112000" y="0"/>
                </a:lnTo>
                <a:lnTo>
                  <a:pt x="5112000" y="3564000"/>
                </a:lnTo>
                <a:lnTo>
                  <a:pt x="0" y="356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7000"/>
            </a:blip>
            <a:stretch>
              <a:fillRect l="-2671" r="-267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14032" y="188769"/>
            <a:ext cx="1899937" cy="1071089"/>
          </a:xfrm>
          <a:custGeom>
            <a:avLst/>
            <a:gdLst/>
            <a:ahLst/>
            <a:cxnLst/>
            <a:rect l="l" t="t" r="r" b="b"/>
            <a:pathLst>
              <a:path w="1899937" h="1071089">
                <a:moveTo>
                  <a:pt x="0" y="0"/>
                </a:moveTo>
                <a:lnTo>
                  <a:pt x="1899936" y="0"/>
                </a:lnTo>
                <a:lnTo>
                  <a:pt x="1899936" y="1071089"/>
                </a:lnTo>
                <a:lnTo>
                  <a:pt x="0" y="10710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4402405" y="2854405"/>
            <a:ext cx="817595" cy="817595"/>
          </a:xfrm>
          <a:custGeom>
            <a:avLst/>
            <a:gdLst/>
            <a:ahLst/>
            <a:cxnLst/>
            <a:rect l="l" t="t" r="r" b="b"/>
            <a:pathLst>
              <a:path w="817595" h="817595">
                <a:moveTo>
                  <a:pt x="0" y="0"/>
                </a:moveTo>
                <a:lnTo>
                  <a:pt x="817595" y="0"/>
                </a:lnTo>
                <a:lnTo>
                  <a:pt x="817595" y="817595"/>
                </a:lnTo>
                <a:lnTo>
                  <a:pt x="0" y="8175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>
            <a:off x="108000" y="108000"/>
            <a:ext cx="814795" cy="814795"/>
          </a:xfrm>
          <a:custGeom>
            <a:avLst/>
            <a:gdLst/>
            <a:ahLst/>
            <a:cxnLst/>
            <a:rect l="l" t="t" r="r" b="b"/>
            <a:pathLst>
              <a:path w="814795" h="814795">
                <a:moveTo>
                  <a:pt x="0" y="0"/>
                </a:moveTo>
                <a:lnTo>
                  <a:pt x="814795" y="0"/>
                </a:lnTo>
                <a:lnTo>
                  <a:pt x="814795" y="814795"/>
                </a:lnTo>
                <a:lnTo>
                  <a:pt x="0" y="814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301390" y="3319357"/>
            <a:ext cx="725220" cy="298212"/>
          </a:xfrm>
          <a:custGeom>
            <a:avLst/>
            <a:gdLst/>
            <a:ahLst/>
            <a:cxnLst/>
            <a:rect l="l" t="t" r="r" b="b"/>
            <a:pathLst>
              <a:path w="725220" h="298212">
                <a:moveTo>
                  <a:pt x="0" y="0"/>
                </a:moveTo>
                <a:lnTo>
                  <a:pt x="725220" y="0"/>
                </a:lnTo>
                <a:lnTo>
                  <a:pt x="725220" y="298212"/>
                </a:lnTo>
                <a:lnTo>
                  <a:pt x="0" y="2982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22795" y="1579482"/>
            <a:ext cx="3822803" cy="35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05 Dicembre 2026  - Celebrazione del Centenario dell’Automobile Club Reggio Calabria presso il Teatro “Francesco Cilea”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9202" y="2081398"/>
            <a:ext cx="4572000" cy="15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72720" lvl="1" indent="-86360" algn="l">
              <a:lnSpc>
                <a:spcPts val="1119"/>
              </a:lnSpc>
              <a:buFont typeface="Arial"/>
              <a:buChar char="•"/>
            </a:pPr>
            <a:r>
              <a:rPr lang="en-US" sz="799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Verranno raccontati i 100 anni di Storia dell</a:t>
            </a:r>
            <a:r>
              <a:rPr lang="en-US" sz="799" u="none" strike="noStrike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’Ente   5  Dicembre 1926 - 5 Dicembre 2026;</a:t>
            </a:r>
          </a:p>
          <a:p>
            <a:pPr marL="172720" lvl="1" indent="-86360" algn="l">
              <a:lnSpc>
                <a:spcPts val="1119"/>
              </a:lnSpc>
              <a:buFont typeface="Arial"/>
              <a:buChar char="•"/>
            </a:pPr>
            <a:r>
              <a:rPr lang="en-US" sz="799" u="none" strike="noStrike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Saranno ricordati tutti i Presidenti che si sono succeduti nel tempo;</a:t>
            </a:r>
          </a:p>
          <a:p>
            <a:pPr marL="172720" lvl="1" indent="-86360" algn="l">
              <a:lnSpc>
                <a:spcPts val="1119"/>
              </a:lnSpc>
              <a:buFont typeface="Arial"/>
              <a:buChar char="•"/>
            </a:pPr>
            <a:r>
              <a:rPr lang="en-US" sz="799" u="none" strike="noStrike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Saranno premiate le nostre Delegazioni sul territorio, le nostre agenzie Sara e tutto il mondo di ACI;</a:t>
            </a:r>
          </a:p>
          <a:p>
            <a:pPr marL="172720" lvl="1" indent="-86360" algn="l">
              <a:lnSpc>
                <a:spcPts val="1119"/>
              </a:lnSpc>
              <a:buFont typeface="Arial"/>
              <a:buChar char="•"/>
            </a:pPr>
            <a:r>
              <a:rPr lang="en-US" sz="799" u="none" strike="noStrike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Saranno premiati e ricordati tutti i protagonisti del mondo sportivo;</a:t>
            </a:r>
          </a:p>
          <a:p>
            <a:pPr marL="172720" lvl="1" indent="-86360" algn="l">
              <a:lnSpc>
                <a:spcPts val="1119"/>
              </a:lnSpc>
              <a:buFont typeface="Arial"/>
              <a:buChar char="•"/>
            </a:pPr>
            <a:r>
              <a:rPr lang="en-US" sz="799" u="none" strike="noStrike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Saranno premiati gli automobilisti con le patenti più “anziane” (uomo e donna);</a:t>
            </a:r>
          </a:p>
          <a:p>
            <a:pPr marL="172720" lvl="1" indent="-86360" algn="l">
              <a:lnSpc>
                <a:spcPts val="1119"/>
              </a:lnSpc>
              <a:buFont typeface="Arial"/>
              <a:buChar char="•"/>
            </a:pPr>
            <a:r>
              <a:rPr lang="en-US" sz="799" u="none" strike="noStrike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Saranno premiati i soci con tessera più longeva;</a:t>
            </a:r>
          </a:p>
          <a:p>
            <a:pPr marL="172720" lvl="1" indent="-86360" algn="l">
              <a:lnSpc>
                <a:spcPts val="1119"/>
              </a:lnSpc>
              <a:buFont typeface="Arial"/>
              <a:buChar char="•"/>
            </a:pPr>
            <a:r>
              <a:rPr lang="en-US" sz="799" u="none" strike="noStrike">
                <a:solidFill>
                  <a:srgbClr val="000000"/>
                </a:solidFill>
                <a:latin typeface="The Seasons"/>
                <a:ea typeface="The Seasons"/>
                <a:cs typeface="The Seasons"/>
                <a:sym typeface="The Seasons"/>
              </a:rPr>
              <a:t>Presentazione di un libro che racconta e illustra i 100 anni di storia dell’ Automobile Club Reggio Calabria.</a:t>
            </a:r>
          </a:p>
          <a:p>
            <a:pPr algn="l">
              <a:lnSpc>
                <a:spcPts val="1119"/>
              </a:lnSpc>
            </a:pPr>
            <a:endParaRPr lang="en-US" sz="799" u="none" strike="noStrike">
              <a:solidFill>
                <a:srgbClr val="000000"/>
              </a:solidFill>
              <a:latin typeface="The Seasons"/>
              <a:ea typeface="The Seasons"/>
              <a:cs typeface="The Seasons"/>
              <a:sym typeface="The Seasons"/>
            </a:endParaRPr>
          </a:p>
          <a:p>
            <a:pPr marL="0" lvl="0" indent="0" algn="just">
              <a:lnSpc>
                <a:spcPts val="1119"/>
              </a:lnSpc>
              <a:spcBef>
                <a:spcPct val="0"/>
              </a:spcBef>
            </a:pPr>
            <a:endParaRPr lang="en-US" sz="799" u="none" strike="noStrike">
              <a:solidFill>
                <a:srgbClr val="000000"/>
              </a:solidFill>
              <a:latin typeface="The Seasons"/>
              <a:ea typeface="The Seasons"/>
              <a:cs typeface="The Seasons"/>
              <a:sym typeface="The Seaso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984145" y="1313102"/>
            <a:ext cx="1353010" cy="213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807"/>
              </a:lnSpc>
              <a:spcBef>
                <a:spcPct val="0"/>
              </a:spcBef>
            </a:pPr>
            <a:r>
              <a:rPr lang="en-US" sz="1291" i="1" u="none" strike="noStrike" dirty="0">
                <a:solidFill>
                  <a:srgbClr val="000000"/>
                </a:solidFill>
                <a:latin typeface="The Seasons Italics"/>
                <a:ea typeface="The Seasons Italics"/>
                <a:cs typeface="The Seasons Italics"/>
                <a:sym typeface="The Seasons Italics"/>
              </a:rPr>
              <a:t>Il Gran Finale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668</Words>
  <Application>Microsoft Office PowerPoint</Application>
  <PresentationFormat>Personalizzato</PresentationFormat>
  <Paragraphs>42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3" baseType="lpstr">
      <vt:lpstr>Arial</vt:lpstr>
      <vt:lpstr>The Seasons</vt:lpstr>
      <vt:lpstr>Calibri</vt:lpstr>
      <vt:lpstr>The Seasons Italics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Bozza Slide</dc:title>
  <cp:lastModifiedBy>PC</cp:lastModifiedBy>
  <cp:revision>2</cp:revision>
  <dcterms:created xsi:type="dcterms:W3CDTF">2006-08-16T00:00:00Z</dcterms:created>
  <dcterms:modified xsi:type="dcterms:W3CDTF">2026-04-22T15:51:44Z</dcterms:modified>
  <dc:identifier>DAHHgNzp8_s</dc:identifier>
</cp:coreProperties>
</file>