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2"/>
  </p:notesMasterIdLst>
  <p:sldIdLst>
    <p:sldId id="256" r:id="rId2"/>
    <p:sldId id="280" r:id="rId3"/>
    <p:sldId id="282" r:id="rId4"/>
    <p:sldId id="278" r:id="rId5"/>
    <p:sldId id="317" r:id="rId6"/>
    <p:sldId id="328" r:id="rId7"/>
    <p:sldId id="329" r:id="rId8"/>
    <p:sldId id="258" r:id="rId9"/>
    <p:sldId id="304" r:id="rId10"/>
    <p:sldId id="308" r:id="rId11"/>
    <p:sldId id="305" r:id="rId12"/>
    <p:sldId id="281" r:id="rId13"/>
    <p:sldId id="295" r:id="rId14"/>
    <p:sldId id="294" r:id="rId15"/>
    <p:sldId id="311" r:id="rId16"/>
    <p:sldId id="298" r:id="rId17"/>
    <p:sldId id="300" r:id="rId18"/>
    <p:sldId id="303" r:id="rId19"/>
    <p:sldId id="324" r:id="rId20"/>
    <p:sldId id="323" r:id="rId21"/>
    <p:sldId id="326" r:id="rId22"/>
    <p:sldId id="275" r:id="rId23"/>
    <p:sldId id="262" r:id="rId24"/>
    <p:sldId id="292" r:id="rId25"/>
    <p:sldId id="276" r:id="rId26"/>
    <p:sldId id="291" r:id="rId27"/>
    <p:sldId id="277" r:id="rId28"/>
    <p:sldId id="312" r:id="rId29"/>
    <p:sldId id="286" r:id="rId30"/>
    <p:sldId id="330" r:id="rId31"/>
  </p:sldIdLst>
  <p:sldSz cx="9144000" cy="6858000" type="screen4x3"/>
  <p:notesSz cx="7104063" cy="10234613"/>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34587" autoAdjust="0"/>
    <p:restoredTop sz="94713" autoAdjust="0"/>
  </p:normalViewPr>
  <p:slideViewPr>
    <p:cSldViewPr>
      <p:cViewPr varScale="1">
        <p:scale>
          <a:sx n="109" d="100"/>
          <a:sy n="109" d="100"/>
        </p:scale>
        <p:origin x="-167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90" d="100"/>
        <a:sy n="9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filegangeri.ospedalerc.it\PDR_EX_12\VARIE%20STAFF\VALORE_DELLA_PRODUZIONE\2025\Valore_della_produzione_GOMRC_Anno2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it-IT"/>
  <c:style val="21"/>
  <c:chart>
    <c:title>
      <c:tx>
        <c:rich>
          <a:bodyPr/>
          <a:lstStyle/>
          <a:p>
            <a:pPr>
              <a:defRPr sz="1200"/>
            </a:pPr>
            <a:r>
              <a:rPr lang="en-US" sz="1200" i="1" baseline="0">
                <a:solidFill>
                  <a:srgbClr val="002060"/>
                </a:solidFill>
              </a:rPr>
              <a:t>Ricavi totali da Ricoveri Ordinari, Day Hospital,</a:t>
            </a:r>
          </a:p>
          <a:p>
            <a:pPr>
              <a:defRPr sz="1200"/>
            </a:pPr>
            <a:r>
              <a:rPr lang="en-US" sz="1200" i="1" baseline="0">
                <a:solidFill>
                  <a:srgbClr val="002060"/>
                </a:solidFill>
              </a:rPr>
              <a:t>Specialistica Ambulatoriale, Pronto Soccorso e File F</a:t>
            </a:r>
            <a:endParaRPr lang="en-US" sz="1200" i="1">
              <a:solidFill>
                <a:srgbClr val="002060"/>
              </a:solidFill>
            </a:endParaRPr>
          </a:p>
        </c:rich>
      </c:tx>
      <c:layout>
        <c:manualLayout>
          <c:xMode val="edge"/>
          <c:yMode val="edge"/>
          <c:x val="0.28438805203697382"/>
          <c:y val="2.2988505747126457E-2"/>
        </c:manualLayout>
      </c:layout>
    </c:title>
    <c:view3D>
      <c:depthPercent val="100"/>
      <c:rAngAx val="1"/>
    </c:view3D>
    <c:plotArea>
      <c:layout>
        <c:manualLayout>
          <c:layoutTarget val="inner"/>
          <c:xMode val="edge"/>
          <c:yMode val="edge"/>
          <c:x val="0.12636925139792332"/>
          <c:y val="0.17731318068000138"/>
          <c:w val="0.87042850621933165"/>
          <c:h val="0.67063384318339692"/>
        </c:manualLayout>
      </c:layout>
      <c:bar3DChart>
        <c:barDir val="col"/>
        <c:grouping val="clustered"/>
        <c:ser>
          <c:idx val="0"/>
          <c:order val="0"/>
          <c:spPr>
            <a:solidFill>
              <a:srgbClr val="C00000"/>
            </a:solidFill>
          </c:spPr>
          <c:dLbls>
            <c:dLbl>
              <c:idx val="0"/>
              <c:layout>
                <c:manualLayout>
                  <c:x val="1.630434782608696E-2"/>
                  <c:y val="-3.8314176245210732E-2"/>
                </c:manualLayout>
              </c:layout>
              <c:showVal val="1"/>
            </c:dLbl>
            <c:dLbl>
              <c:idx val="1"/>
              <c:layout>
                <c:manualLayout>
                  <c:x val="1.086956521739133E-2"/>
                  <c:y val="-1.9157088122605363E-2"/>
                </c:manualLayout>
              </c:layout>
              <c:showVal val="1"/>
            </c:dLbl>
            <c:dLbl>
              <c:idx val="2"/>
              <c:layout>
                <c:manualLayout>
                  <c:x val="1.4492753623188486E-2"/>
                  <c:y val="-3.4482758620689689E-2"/>
                </c:manualLayout>
              </c:layout>
              <c:showVal val="1"/>
            </c:dLbl>
            <c:dLbl>
              <c:idx val="3"/>
              <c:layout>
                <c:manualLayout>
                  <c:x val="1.4492753623188422E-2"/>
                  <c:y val="-2.2988505747126457E-2"/>
                </c:manualLayout>
              </c:layout>
              <c:showVal val="1"/>
            </c:dLbl>
            <c:dLbl>
              <c:idx val="4"/>
              <c:layout>
                <c:manualLayout>
                  <c:x val="1.630434782608696E-2"/>
                  <c:y val="-1.5325670498084316E-2"/>
                </c:manualLayout>
              </c:layout>
              <c:showVal val="1"/>
            </c:dLbl>
            <c:dLbl>
              <c:idx val="7"/>
              <c:layout>
                <c:manualLayout>
                  <c:x val="1.7271157167530273E-2"/>
                  <c:y val="-3.5120922504883442E-17"/>
                </c:manualLayout>
              </c:layout>
              <c:showVal val="1"/>
            </c:dLbl>
            <c:txPr>
              <a:bodyPr/>
              <a:lstStyle/>
              <a:p>
                <a:pPr>
                  <a:defRPr b="1">
                    <a:solidFill>
                      <a:srgbClr val="002060"/>
                    </a:solidFill>
                    <a:latin typeface="+mj-lt"/>
                  </a:defRPr>
                </a:pPr>
                <a:endParaRPr lang="it-IT"/>
              </a:p>
            </c:txPr>
            <c:showVal val="1"/>
          </c:dLbls>
          <c:cat>
            <c:strRef>
              <c:f>Foglio3!$N$11:$R$11</c:f>
              <c:strCache>
                <c:ptCount val="5"/>
                <c:pt idx="0">
                  <c:v>Anno 2021</c:v>
                </c:pt>
                <c:pt idx="1">
                  <c:v>Anno 2022</c:v>
                </c:pt>
                <c:pt idx="2">
                  <c:v>Anno 2023</c:v>
                </c:pt>
                <c:pt idx="3">
                  <c:v>Anno 2024</c:v>
                </c:pt>
                <c:pt idx="4">
                  <c:v>Proiezione 
anno 2025</c:v>
                </c:pt>
              </c:strCache>
            </c:strRef>
          </c:cat>
          <c:val>
            <c:numRef>
              <c:f>Foglio3!$N$12:$R$12</c:f>
              <c:numCache>
                <c:formatCode>#,##0</c:formatCode>
                <c:ptCount val="5"/>
                <c:pt idx="0">
                  <c:v>140165598.12</c:v>
                </c:pt>
                <c:pt idx="1">
                  <c:v>142809799.29001218</c:v>
                </c:pt>
                <c:pt idx="2">
                  <c:v>146168844.12828892</c:v>
                </c:pt>
                <c:pt idx="3">
                  <c:v>152285891.77412042</c:v>
                </c:pt>
                <c:pt idx="4">
                  <c:v>167966201.01726258</c:v>
                </c:pt>
              </c:numCache>
            </c:numRef>
          </c:val>
        </c:ser>
        <c:shape val="cylinder"/>
        <c:axId val="111536000"/>
        <c:axId val="114372608"/>
        <c:axId val="0"/>
      </c:bar3DChart>
      <c:catAx>
        <c:axId val="111536000"/>
        <c:scaling>
          <c:orientation val="minMax"/>
        </c:scaling>
        <c:axPos val="b"/>
        <c:numFmt formatCode="General" sourceLinked="1"/>
        <c:tickLblPos val="nextTo"/>
        <c:txPr>
          <a:bodyPr/>
          <a:lstStyle/>
          <a:p>
            <a:pPr>
              <a:defRPr b="1">
                <a:solidFill>
                  <a:srgbClr val="002060"/>
                </a:solidFill>
                <a:latin typeface="+mj-lt"/>
              </a:defRPr>
            </a:pPr>
            <a:endParaRPr lang="it-IT"/>
          </a:p>
        </c:txPr>
        <c:crossAx val="114372608"/>
        <c:crosses val="autoZero"/>
        <c:auto val="1"/>
        <c:lblAlgn val="ctr"/>
        <c:lblOffset val="100"/>
      </c:catAx>
      <c:valAx>
        <c:axId val="114372608"/>
        <c:scaling>
          <c:orientation val="minMax"/>
        </c:scaling>
        <c:axPos val="l"/>
        <c:majorGridlines/>
        <c:numFmt formatCode="#,##0" sourceLinked="1"/>
        <c:tickLblPos val="nextTo"/>
        <c:txPr>
          <a:bodyPr/>
          <a:lstStyle/>
          <a:p>
            <a:pPr>
              <a:defRPr b="1">
                <a:solidFill>
                  <a:schemeClr val="accent6">
                    <a:lumMod val="50000"/>
                  </a:schemeClr>
                </a:solidFill>
              </a:defRPr>
            </a:pPr>
            <a:endParaRPr lang="it-IT"/>
          </a:p>
        </c:txPr>
        <c:crossAx val="111536000"/>
        <c:crosses val="autoZero"/>
        <c:crossBetween val="between"/>
      </c:valAx>
      <c:spPr>
        <a:noFill/>
        <a:ln w="25400">
          <a:noFill/>
        </a:ln>
      </c:spPr>
    </c:plotArea>
    <c:plotVisOnly val="1"/>
    <c:dispBlanksAs val="gap"/>
  </c:chart>
  <c:externalData r:id="rId1"/>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078163" cy="511175"/>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4024313" y="0"/>
            <a:ext cx="3078162" cy="511175"/>
          </a:xfrm>
          <a:prstGeom prst="rect">
            <a:avLst/>
          </a:prstGeom>
        </p:spPr>
        <p:txBody>
          <a:bodyPr vert="horz" lIns="91440" tIns="45720" rIns="91440" bIns="45720" rtlCol="0"/>
          <a:lstStyle>
            <a:lvl1pPr algn="r">
              <a:defRPr sz="1200"/>
            </a:lvl1pPr>
          </a:lstStyle>
          <a:p>
            <a:fld id="{42A61107-5587-493D-8645-6A7F3BDA71B0}" type="datetimeFigureOut">
              <a:rPr lang="it-IT" smtClean="0"/>
              <a:pPr/>
              <a:t>16/12/2025</a:t>
            </a:fld>
            <a:endParaRPr lang="it-IT"/>
          </a:p>
        </p:txBody>
      </p:sp>
      <p:sp>
        <p:nvSpPr>
          <p:cNvPr id="4" name="Segnaposto immagine diapositiva 3"/>
          <p:cNvSpPr>
            <a:spLocks noGrp="1" noRot="1" noChangeAspect="1"/>
          </p:cNvSpPr>
          <p:nvPr>
            <p:ph type="sldImg" idx="2"/>
          </p:nvPr>
        </p:nvSpPr>
        <p:spPr>
          <a:xfrm>
            <a:off x="995363" y="768350"/>
            <a:ext cx="5113337" cy="3836988"/>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711200" y="4860925"/>
            <a:ext cx="5683250" cy="4605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9721850"/>
            <a:ext cx="3078163" cy="511175"/>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4024313" y="9721850"/>
            <a:ext cx="3078162" cy="511175"/>
          </a:xfrm>
          <a:prstGeom prst="rect">
            <a:avLst/>
          </a:prstGeom>
        </p:spPr>
        <p:txBody>
          <a:bodyPr vert="horz" lIns="91440" tIns="45720" rIns="91440" bIns="45720" rtlCol="0" anchor="b"/>
          <a:lstStyle>
            <a:lvl1pPr algn="r">
              <a:defRPr sz="1200"/>
            </a:lvl1pPr>
          </a:lstStyle>
          <a:p>
            <a:fld id="{4FB488AC-B7F2-406B-BF91-C741EE0680A8}"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fld id="{4FB488AC-B7F2-406B-BF91-C741EE0680A8}" type="slidenum">
              <a:rPr lang="it-IT" smtClean="0"/>
              <a:pPr/>
              <a:t>10</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9" name="Titolo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it-IT" smtClean="0"/>
              <a:t>Fare clic per modificare lo stile del titolo</a:t>
            </a:r>
            <a:endParaRPr lang="en-US"/>
          </a:p>
        </p:txBody>
      </p:sp>
      <p:sp>
        <p:nvSpPr>
          <p:cNvPr id="17" name="Sottotitolo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latin typeface="+mj-l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it-IT" dirty="0" smtClean="0"/>
              <a:t>Fare clic per modificare lo stile del sottotitolo dello schema</a:t>
            </a:r>
            <a:endParaRPr lang="en-US" dirty="0"/>
          </a:p>
        </p:txBody>
      </p:sp>
      <p:sp>
        <p:nvSpPr>
          <p:cNvPr id="4" name="Segnaposto data 29"/>
          <p:cNvSpPr>
            <a:spLocks noGrp="1"/>
          </p:cNvSpPr>
          <p:nvPr>
            <p:ph type="dt" sz="half" idx="10"/>
          </p:nvPr>
        </p:nvSpPr>
        <p:spPr/>
        <p:txBody>
          <a:bodyPr/>
          <a:lstStyle>
            <a:lvl1pPr>
              <a:defRPr/>
            </a:lvl1pPr>
          </a:lstStyle>
          <a:p>
            <a:pPr>
              <a:defRPr/>
            </a:pPr>
            <a:fld id="{9E05A0ED-0066-46E8-B8A6-88BC348DF3CE}" type="datetimeFigureOut">
              <a:rPr lang="it-IT"/>
              <a:pPr>
                <a:defRPr/>
              </a:pPr>
              <a:t>16/12/2025</a:t>
            </a:fld>
            <a:endParaRPr lang="it-IT"/>
          </a:p>
        </p:txBody>
      </p:sp>
      <p:sp>
        <p:nvSpPr>
          <p:cNvPr id="5" name="Segnaposto piè di pagina 18"/>
          <p:cNvSpPr>
            <a:spLocks noGrp="1"/>
          </p:cNvSpPr>
          <p:nvPr>
            <p:ph type="ftr" sz="quarter" idx="11"/>
          </p:nvPr>
        </p:nvSpPr>
        <p:spPr/>
        <p:txBody>
          <a:bodyPr/>
          <a:lstStyle>
            <a:lvl1pPr>
              <a:defRPr/>
            </a:lvl1pPr>
          </a:lstStyle>
          <a:p>
            <a:pPr>
              <a:defRPr/>
            </a:pPr>
            <a:endParaRPr lang="it-IT"/>
          </a:p>
        </p:txBody>
      </p:sp>
      <p:sp>
        <p:nvSpPr>
          <p:cNvPr id="6" name="Segnaposto numero diapositiva 26"/>
          <p:cNvSpPr>
            <a:spLocks noGrp="1"/>
          </p:cNvSpPr>
          <p:nvPr>
            <p:ph type="sldNum" sz="quarter" idx="12"/>
          </p:nvPr>
        </p:nvSpPr>
        <p:spPr/>
        <p:txBody>
          <a:bodyPr/>
          <a:lstStyle>
            <a:lvl1pPr>
              <a:defRPr/>
            </a:lvl1pPr>
          </a:lstStyle>
          <a:p>
            <a:pPr>
              <a:defRPr/>
            </a:pPr>
            <a:fld id="{844C7A2C-75E1-4A6F-B8E6-4243071C8F78}" type="slidenum">
              <a:rPr lang="it-IT"/>
              <a:pPr>
                <a:defRPr/>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9"/>
          <p:cNvSpPr>
            <a:spLocks noGrp="1"/>
          </p:cNvSpPr>
          <p:nvPr>
            <p:ph type="dt" sz="half" idx="10"/>
          </p:nvPr>
        </p:nvSpPr>
        <p:spPr/>
        <p:txBody>
          <a:bodyPr/>
          <a:lstStyle>
            <a:lvl1pPr>
              <a:defRPr/>
            </a:lvl1pPr>
          </a:lstStyle>
          <a:p>
            <a:pPr>
              <a:defRPr/>
            </a:pPr>
            <a:fld id="{387CCBDB-15DD-4187-8E22-5710C0F6BC99}" type="datetimeFigureOut">
              <a:rPr lang="it-IT"/>
              <a:pPr>
                <a:defRPr/>
              </a:pPr>
              <a:t>16/12/2025</a:t>
            </a:fld>
            <a:endParaRPr lang="it-IT"/>
          </a:p>
        </p:txBody>
      </p:sp>
      <p:sp>
        <p:nvSpPr>
          <p:cNvPr id="5" name="Segnaposto piè di pagina 21"/>
          <p:cNvSpPr>
            <a:spLocks noGrp="1"/>
          </p:cNvSpPr>
          <p:nvPr>
            <p:ph type="ftr" sz="quarter" idx="11"/>
          </p:nvPr>
        </p:nvSpPr>
        <p:spPr/>
        <p:txBody>
          <a:bodyPr/>
          <a:lstStyle>
            <a:lvl1pPr>
              <a:defRPr/>
            </a:lvl1pPr>
          </a:lstStyle>
          <a:p>
            <a:pPr>
              <a:defRPr/>
            </a:pPr>
            <a:endParaRPr lang="it-IT"/>
          </a:p>
        </p:txBody>
      </p:sp>
      <p:sp>
        <p:nvSpPr>
          <p:cNvPr id="6" name="Segnaposto numero diapositiva 17"/>
          <p:cNvSpPr>
            <a:spLocks noGrp="1"/>
          </p:cNvSpPr>
          <p:nvPr>
            <p:ph type="sldNum" sz="quarter" idx="12"/>
          </p:nvPr>
        </p:nvSpPr>
        <p:spPr/>
        <p:txBody>
          <a:bodyPr/>
          <a:lstStyle>
            <a:lvl1pPr>
              <a:defRPr/>
            </a:lvl1pPr>
          </a:lstStyle>
          <a:p>
            <a:pPr>
              <a:defRPr/>
            </a:pPr>
            <a:fld id="{51A6A259-26AA-4A2C-A00F-2CDC74B01A58}"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914401"/>
            <a:ext cx="2057400" cy="5211763"/>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457200" y="914401"/>
            <a:ext cx="6019800" cy="5211763"/>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9"/>
          <p:cNvSpPr>
            <a:spLocks noGrp="1"/>
          </p:cNvSpPr>
          <p:nvPr>
            <p:ph type="dt" sz="half" idx="10"/>
          </p:nvPr>
        </p:nvSpPr>
        <p:spPr/>
        <p:txBody>
          <a:bodyPr/>
          <a:lstStyle>
            <a:lvl1pPr>
              <a:defRPr/>
            </a:lvl1pPr>
          </a:lstStyle>
          <a:p>
            <a:pPr>
              <a:defRPr/>
            </a:pPr>
            <a:fld id="{5F2FB1D0-4E60-418C-BC46-51BE0C81B302}" type="datetimeFigureOut">
              <a:rPr lang="it-IT"/>
              <a:pPr>
                <a:defRPr/>
              </a:pPr>
              <a:t>16/12/2025</a:t>
            </a:fld>
            <a:endParaRPr lang="it-IT"/>
          </a:p>
        </p:txBody>
      </p:sp>
      <p:sp>
        <p:nvSpPr>
          <p:cNvPr id="5" name="Segnaposto piè di pagina 21"/>
          <p:cNvSpPr>
            <a:spLocks noGrp="1"/>
          </p:cNvSpPr>
          <p:nvPr>
            <p:ph type="ftr" sz="quarter" idx="11"/>
          </p:nvPr>
        </p:nvSpPr>
        <p:spPr/>
        <p:txBody>
          <a:bodyPr/>
          <a:lstStyle>
            <a:lvl1pPr>
              <a:defRPr/>
            </a:lvl1pPr>
          </a:lstStyle>
          <a:p>
            <a:pPr>
              <a:defRPr/>
            </a:pPr>
            <a:endParaRPr lang="it-IT"/>
          </a:p>
        </p:txBody>
      </p:sp>
      <p:sp>
        <p:nvSpPr>
          <p:cNvPr id="6" name="Segnaposto numero diapositiva 17"/>
          <p:cNvSpPr>
            <a:spLocks noGrp="1"/>
          </p:cNvSpPr>
          <p:nvPr>
            <p:ph type="sldNum" sz="quarter" idx="12"/>
          </p:nvPr>
        </p:nvSpPr>
        <p:spPr/>
        <p:txBody>
          <a:bodyPr/>
          <a:lstStyle>
            <a:lvl1pPr>
              <a:defRPr/>
            </a:lvl1pPr>
          </a:lstStyle>
          <a:p>
            <a:pPr>
              <a:defRPr/>
            </a:pPr>
            <a:fld id="{F610D004-7A2A-42A9-BCC8-B497D11866BC}"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pic>
        <p:nvPicPr>
          <p:cNvPr id="4" name="Immagine 13" descr="Ospedale logo.png"/>
          <p:cNvPicPr>
            <a:picLocks noChangeAspect="1"/>
          </p:cNvPicPr>
          <p:nvPr userDrawn="1"/>
        </p:nvPicPr>
        <p:blipFill>
          <a:blip r:embed="rId2" cstate="print"/>
          <a:srcRect/>
          <a:stretch>
            <a:fillRect/>
          </a:stretch>
        </p:blipFill>
        <p:spPr bwMode="auto">
          <a:xfrm>
            <a:off x="7688263" y="285750"/>
            <a:ext cx="884237" cy="884238"/>
          </a:xfrm>
          <a:prstGeom prst="rect">
            <a:avLst/>
          </a:prstGeom>
          <a:noFill/>
          <a:ln w="9525">
            <a:noFill/>
            <a:miter lim="800000"/>
            <a:headEnd/>
            <a:tailEnd/>
          </a:ln>
        </p:spPr>
      </p:pic>
      <p:sp>
        <p:nvSpPr>
          <p:cNvPr id="2" name="Titolo 1"/>
          <p:cNvSpPr>
            <a:spLocks noGrp="1"/>
          </p:cNvSpPr>
          <p:nvPr>
            <p:ph type="title"/>
          </p:nvPr>
        </p:nvSpPr>
        <p:spPr/>
        <p:txBody>
          <a:bodyPr/>
          <a:lstStyle>
            <a:lvl1pPr>
              <a:lnSpc>
                <a:spcPts val="4500"/>
              </a:lnSpc>
              <a:defRPr>
                <a:solidFill>
                  <a:schemeClr val="accent1">
                    <a:lumMod val="50000"/>
                  </a:schemeClr>
                </a:solidFill>
              </a:defRPr>
            </a:lvl1pPr>
          </a:lstStyle>
          <a:p>
            <a:r>
              <a:rPr lang="it-IT" smtClean="0"/>
              <a:t>Fare clic per modificare lo stile del titolo</a:t>
            </a:r>
            <a:endParaRPr lang="en-US" dirty="0"/>
          </a:p>
        </p:txBody>
      </p:sp>
      <p:sp>
        <p:nvSpPr>
          <p:cNvPr id="3" name="Segnaposto contenuto 2"/>
          <p:cNvSpPr>
            <a:spLocks noGrp="1"/>
          </p:cNvSpPr>
          <p:nvPr>
            <p:ph idx="1"/>
          </p:nvPr>
        </p:nvSpPr>
        <p:spPr/>
        <p:txBody>
          <a:bodyPr/>
          <a:lstStyle>
            <a:lvl1pPr>
              <a:spcBef>
                <a:spcPts val="300"/>
              </a:spcBef>
              <a:defRPr>
                <a:solidFill>
                  <a:schemeClr val="accent1">
                    <a:lumMod val="50000"/>
                  </a:schemeClr>
                </a:solidFill>
                <a:latin typeface="+mj-lt"/>
              </a:defRPr>
            </a:lvl1pPr>
            <a:lvl2pPr>
              <a:spcBef>
                <a:spcPts val="300"/>
              </a:spcBef>
              <a:defRPr>
                <a:solidFill>
                  <a:schemeClr val="accent1">
                    <a:lumMod val="50000"/>
                  </a:schemeClr>
                </a:solidFill>
                <a:latin typeface="+mj-lt"/>
              </a:defRPr>
            </a:lvl2pPr>
            <a:lvl3pPr>
              <a:spcBef>
                <a:spcPts val="300"/>
              </a:spcBef>
              <a:defRPr>
                <a:solidFill>
                  <a:schemeClr val="accent1">
                    <a:lumMod val="50000"/>
                  </a:schemeClr>
                </a:solidFill>
                <a:latin typeface="+mj-lt"/>
              </a:defRPr>
            </a:lvl3pPr>
            <a:lvl4pPr>
              <a:spcBef>
                <a:spcPts val="300"/>
              </a:spcBef>
              <a:defRPr>
                <a:solidFill>
                  <a:schemeClr val="accent1">
                    <a:lumMod val="50000"/>
                  </a:schemeClr>
                </a:solidFill>
                <a:latin typeface="+mj-lt"/>
              </a:defRPr>
            </a:lvl4pPr>
            <a:lvl5pPr>
              <a:spcBef>
                <a:spcPts val="300"/>
              </a:spcBef>
              <a:defRPr>
                <a:solidFill>
                  <a:schemeClr val="accent1">
                    <a:lumMod val="50000"/>
                  </a:schemeClr>
                </a:solidFill>
                <a:latin typeface="+mj-lt"/>
              </a:defRPr>
            </a:lvl5p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en-US" dirty="0"/>
          </a:p>
        </p:txBody>
      </p:sp>
      <p:sp>
        <p:nvSpPr>
          <p:cNvPr id="5" name="Segnaposto data 3"/>
          <p:cNvSpPr>
            <a:spLocks noGrp="1"/>
          </p:cNvSpPr>
          <p:nvPr>
            <p:ph type="dt" sz="half" idx="10"/>
          </p:nvPr>
        </p:nvSpPr>
        <p:spPr/>
        <p:txBody>
          <a:bodyPr/>
          <a:lstStyle>
            <a:lvl1pPr>
              <a:defRPr/>
            </a:lvl1pPr>
          </a:lstStyle>
          <a:p>
            <a:pPr>
              <a:defRPr/>
            </a:pPr>
            <a:fld id="{F315A9E7-82FB-43DD-84FE-EC5647EE1BAE}" type="datetimeFigureOut">
              <a:rPr lang="it-IT"/>
              <a:pPr>
                <a:defRPr/>
              </a:pPr>
              <a:t>16/12/2025</a:t>
            </a:fld>
            <a:endParaRPr lang="it-IT"/>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F7B52308-6974-4DD3-AC43-8DCBDA64C53A}"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it-IT" smtClean="0"/>
              <a:t>Fare clic per modificare lo stile del titolo</a:t>
            </a:r>
            <a:endParaRPr lang="en-US"/>
          </a:p>
        </p:txBody>
      </p:sp>
      <p:sp>
        <p:nvSpPr>
          <p:cNvPr id="3" name="Segnaposto testo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lvl1pPr>
              <a:defRPr/>
            </a:lvl1pPr>
          </a:lstStyle>
          <a:p>
            <a:pPr>
              <a:defRPr/>
            </a:pPr>
            <a:fld id="{506AC48A-7CF1-4F00-8F70-425C04F5E896}" type="datetimeFigureOut">
              <a:rPr lang="it-IT"/>
              <a:pPr>
                <a:defRPr/>
              </a:pPr>
              <a:t>16/12/2025</a:t>
            </a:fld>
            <a:endParaRPr lang="it-IT"/>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215D427D-1786-4945-8A8B-6B89DDAC3403}" type="slidenum">
              <a:rPr lang="it-IT"/>
              <a:pPr>
                <a:defRPr/>
              </a:pPr>
              <a:t>‹N›</a:t>
            </a:fld>
            <a:endParaRPr lang="it-IT"/>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143000"/>
          </a:xfrm>
        </p:spPr>
        <p:txBody>
          <a:bodyPr/>
          <a:lstStyle/>
          <a:p>
            <a:r>
              <a:rPr lang="it-IT" smtClean="0"/>
              <a:t>Fare clic per modificare lo stile del titolo</a:t>
            </a:r>
            <a:endParaRPr lang="en-US"/>
          </a:p>
        </p:txBody>
      </p:sp>
      <p:sp>
        <p:nvSpPr>
          <p:cNvPr id="3" name="Segnaposto contenuto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en-US" dirty="0"/>
          </a:p>
        </p:txBody>
      </p:sp>
      <p:sp>
        <p:nvSpPr>
          <p:cNvPr id="4" name="Segnaposto contenuto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9"/>
          <p:cNvSpPr>
            <a:spLocks noGrp="1"/>
          </p:cNvSpPr>
          <p:nvPr>
            <p:ph type="dt" sz="half" idx="10"/>
          </p:nvPr>
        </p:nvSpPr>
        <p:spPr/>
        <p:txBody>
          <a:bodyPr/>
          <a:lstStyle>
            <a:lvl1pPr>
              <a:defRPr/>
            </a:lvl1pPr>
          </a:lstStyle>
          <a:p>
            <a:pPr>
              <a:defRPr/>
            </a:pPr>
            <a:fld id="{592A0DBE-B7B6-4413-BEA1-F8C351A137F1}" type="datetimeFigureOut">
              <a:rPr lang="it-IT"/>
              <a:pPr>
                <a:defRPr/>
              </a:pPr>
              <a:t>16/12/2025</a:t>
            </a:fld>
            <a:endParaRPr lang="it-IT"/>
          </a:p>
        </p:txBody>
      </p:sp>
      <p:sp>
        <p:nvSpPr>
          <p:cNvPr id="6" name="Segnaposto piè di pagina 21"/>
          <p:cNvSpPr>
            <a:spLocks noGrp="1"/>
          </p:cNvSpPr>
          <p:nvPr>
            <p:ph type="ftr" sz="quarter" idx="11"/>
          </p:nvPr>
        </p:nvSpPr>
        <p:spPr/>
        <p:txBody>
          <a:bodyPr/>
          <a:lstStyle>
            <a:lvl1pPr>
              <a:defRPr/>
            </a:lvl1pPr>
          </a:lstStyle>
          <a:p>
            <a:pPr>
              <a:defRPr/>
            </a:pPr>
            <a:endParaRPr lang="it-IT"/>
          </a:p>
        </p:txBody>
      </p:sp>
      <p:sp>
        <p:nvSpPr>
          <p:cNvPr id="7" name="Segnaposto numero diapositiva 17"/>
          <p:cNvSpPr>
            <a:spLocks noGrp="1"/>
          </p:cNvSpPr>
          <p:nvPr>
            <p:ph type="sldNum" sz="quarter" idx="12"/>
          </p:nvPr>
        </p:nvSpPr>
        <p:spPr/>
        <p:txBody>
          <a:bodyPr/>
          <a:lstStyle>
            <a:lvl1pPr>
              <a:defRPr/>
            </a:lvl1pPr>
          </a:lstStyle>
          <a:p>
            <a:pPr>
              <a:defRPr/>
            </a:pPr>
            <a:fld id="{966ECAF9-E7FE-4AD4-881F-5432E89E3957}"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229600" cy="1143000"/>
          </a:xfrm>
        </p:spPr>
        <p:txBody>
          <a:bodyPr/>
          <a:lstStyle>
            <a:lvl1pPr>
              <a:defRPr/>
            </a:lvl1pPr>
          </a:lstStyle>
          <a:p>
            <a:r>
              <a:rPr lang="it-IT" smtClean="0"/>
              <a:t>Fare clic per modificare lo stile del titolo</a:t>
            </a:r>
            <a:endParaRPr lang="en-US"/>
          </a:p>
        </p:txBody>
      </p:sp>
      <p:sp>
        <p:nvSpPr>
          <p:cNvPr id="3" name="Segnaposto testo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it-IT" smtClean="0"/>
              <a:t>Fare clic per modificare stili del testo dello schema</a:t>
            </a:r>
          </a:p>
        </p:txBody>
      </p:sp>
      <p:sp>
        <p:nvSpPr>
          <p:cNvPr id="4" name="Segnaposto testo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it-IT" smtClean="0"/>
              <a:t>Fare clic per modificare stili del testo dello schema</a:t>
            </a:r>
          </a:p>
        </p:txBody>
      </p:sp>
      <p:sp>
        <p:nvSpPr>
          <p:cNvPr id="5" name="Segnaposto contenuto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6" name="Segnaposto contenuto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Segnaposto data 9"/>
          <p:cNvSpPr>
            <a:spLocks noGrp="1"/>
          </p:cNvSpPr>
          <p:nvPr>
            <p:ph type="dt" sz="half" idx="10"/>
          </p:nvPr>
        </p:nvSpPr>
        <p:spPr/>
        <p:txBody>
          <a:bodyPr/>
          <a:lstStyle>
            <a:lvl1pPr>
              <a:defRPr/>
            </a:lvl1pPr>
          </a:lstStyle>
          <a:p>
            <a:pPr>
              <a:defRPr/>
            </a:pPr>
            <a:fld id="{2DDABF5D-80CF-416B-9328-8AD45137C0D9}" type="datetimeFigureOut">
              <a:rPr lang="it-IT"/>
              <a:pPr>
                <a:defRPr/>
              </a:pPr>
              <a:t>16/12/2025</a:t>
            </a:fld>
            <a:endParaRPr lang="it-IT"/>
          </a:p>
        </p:txBody>
      </p:sp>
      <p:sp>
        <p:nvSpPr>
          <p:cNvPr id="8" name="Segnaposto piè di pagina 21"/>
          <p:cNvSpPr>
            <a:spLocks noGrp="1"/>
          </p:cNvSpPr>
          <p:nvPr>
            <p:ph type="ftr" sz="quarter" idx="11"/>
          </p:nvPr>
        </p:nvSpPr>
        <p:spPr/>
        <p:txBody>
          <a:bodyPr/>
          <a:lstStyle>
            <a:lvl1pPr>
              <a:defRPr/>
            </a:lvl1pPr>
          </a:lstStyle>
          <a:p>
            <a:pPr>
              <a:defRPr/>
            </a:pPr>
            <a:endParaRPr lang="it-IT"/>
          </a:p>
        </p:txBody>
      </p:sp>
      <p:sp>
        <p:nvSpPr>
          <p:cNvPr id="9" name="Segnaposto numero diapositiva 17"/>
          <p:cNvSpPr>
            <a:spLocks noGrp="1"/>
          </p:cNvSpPr>
          <p:nvPr>
            <p:ph type="sldNum" sz="quarter" idx="12"/>
          </p:nvPr>
        </p:nvSpPr>
        <p:spPr/>
        <p:txBody>
          <a:bodyPr/>
          <a:lstStyle>
            <a:lvl1pPr>
              <a:defRPr/>
            </a:lvl1pPr>
          </a:lstStyle>
          <a:p>
            <a:pPr>
              <a:defRPr/>
            </a:pPr>
            <a:fld id="{6CA77FE3-793E-4592-BD8A-BAB9726020EE}"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it-IT" smtClean="0"/>
              <a:t>Fare clic per modificare lo stile del titolo</a:t>
            </a:r>
            <a:endParaRPr lang="en-US"/>
          </a:p>
        </p:txBody>
      </p:sp>
      <p:sp>
        <p:nvSpPr>
          <p:cNvPr id="3" name="Segnaposto data 9"/>
          <p:cNvSpPr>
            <a:spLocks noGrp="1"/>
          </p:cNvSpPr>
          <p:nvPr>
            <p:ph type="dt" sz="half" idx="10"/>
          </p:nvPr>
        </p:nvSpPr>
        <p:spPr/>
        <p:txBody>
          <a:bodyPr/>
          <a:lstStyle>
            <a:lvl1pPr>
              <a:defRPr/>
            </a:lvl1pPr>
          </a:lstStyle>
          <a:p>
            <a:pPr>
              <a:defRPr/>
            </a:pPr>
            <a:fld id="{B4B4B457-1F5C-47EC-877E-64C316BC9F48}" type="datetimeFigureOut">
              <a:rPr lang="it-IT"/>
              <a:pPr>
                <a:defRPr/>
              </a:pPr>
              <a:t>16/12/2025</a:t>
            </a:fld>
            <a:endParaRPr lang="it-IT"/>
          </a:p>
        </p:txBody>
      </p:sp>
      <p:sp>
        <p:nvSpPr>
          <p:cNvPr id="4" name="Segnaposto piè di pagina 21"/>
          <p:cNvSpPr>
            <a:spLocks noGrp="1"/>
          </p:cNvSpPr>
          <p:nvPr>
            <p:ph type="ftr" sz="quarter" idx="11"/>
          </p:nvPr>
        </p:nvSpPr>
        <p:spPr/>
        <p:txBody>
          <a:bodyPr/>
          <a:lstStyle>
            <a:lvl1pPr>
              <a:defRPr/>
            </a:lvl1pPr>
          </a:lstStyle>
          <a:p>
            <a:pPr>
              <a:defRPr/>
            </a:pPr>
            <a:endParaRPr lang="it-IT"/>
          </a:p>
        </p:txBody>
      </p:sp>
      <p:sp>
        <p:nvSpPr>
          <p:cNvPr id="5" name="Segnaposto numero diapositiva 17"/>
          <p:cNvSpPr>
            <a:spLocks noGrp="1"/>
          </p:cNvSpPr>
          <p:nvPr>
            <p:ph type="sldNum" sz="quarter" idx="12"/>
          </p:nvPr>
        </p:nvSpPr>
        <p:spPr/>
        <p:txBody>
          <a:bodyPr/>
          <a:lstStyle>
            <a:lvl1pPr>
              <a:defRPr/>
            </a:lvl1pPr>
          </a:lstStyle>
          <a:p>
            <a:pPr>
              <a:defRPr/>
            </a:pPr>
            <a:fld id="{D3EEF6E8-1FDB-424A-ADEB-0FD2EEE7D5D9}"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9"/>
          <p:cNvSpPr>
            <a:spLocks noGrp="1"/>
          </p:cNvSpPr>
          <p:nvPr>
            <p:ph type="dt" sz="half" idx="10"/>
          </p:nvPr>
        </p:nvSpPr>
        <p:spPr/>
        <p:txBody>
          <a:bodyPr/>
          <a:lstStyle>
            <a:lvl1pPr>
              <a:defRPr/>
            </a:lvl1pPr>
          </a:lstStyle>
          <a:p>
            <a:pPr>
              <a:defRPr/>
            </a:pPr>
            <a:fld id="{8C37AA63-A5AA-477D-9396-14938FD5974C}" type="datetimeFigureOut">
              <a:rPr lang="it-IT"/>
              <a:pPr>
                <a:defRPr/>
              </a:pPr>
              <a:t>16/12/2025</a:t>
            </a:fld>
            <a:endParaRPr lang="it-IT"/>
          </a:p>
        </p:txBody>
      </p:sp>
      <p:sp>
        <p:nvSpPr>
          <p:cNvPr id="3" name="Segnaposto piè di pagina 21"/>
          <p:cNvSpPr>
            <a:spLocks noGrp="1"/>
          </p:cNvSpPr>
          <p:nvPr>
            <p:ph type="ftr" sz="quarter" idx="11"/>
          </p:nvPr>
        </p:nvSpPr>
        <p:spPr/>
        <p:txBody>
          <a:bodyPr/>
          <a:lstStyle>
            <a:lvl1pPr>
              <a:defRPr/>
            </a:lvl1pPr>
          </a:lstStyle>
          <a:p>
            <a:pPr>
              <a:defRPr/>
            </a:pPr>
            <a:endParaRPr lang="it-IT"/>
          </a:p>
        </p:txBody>
      </p:sp>
      <p:sp>
        <p:nvSpPr>
          <p:cNvPr id="4" name="Segnaposto numero diapositiva 17"/>
          <p:cNvSpPr>
            <a:spLocks noGrp="1"/>
          </p:cNvSpPr>
          <p:nvPr>
            <p:ph type="sldNum" sz="quarter" idx="12"/>
          </p:nvPr>
        </p:nvSpPr>
        <p:spPr/>
        <p:txBody>
          <a:bodyPr/>
          <a:lstStyle>
            <a:lvl1pPr>
              <a:defRPr/>
            </a:lvl1pPr>
          </a:lstStyle>
          <a:p>
            <a:pPr>
              <a:defRPr/>
            </a:pPr>
            <a:fld id="{9EB7CDCE-3E4F-4566-8873-664A14535327}"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it-IT" smtClean="0"/>
              <a:t>Fare clic per modificare lo stile del titolo</a:t>
            </a:r>
            <a:endParaRPr lang="en-US"/>
          </a:p>
        </p:txBody>
      </p:sp>
      <p:sp>
        <p:nvSpPr>
          <p:cNvPr id="3" name="Segnaposto testo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it-IT" smtClean="0"/>
              <a:t>Fare clic per modificare stili del testo dello schema</a:t>
            </a:r>
          </a:p>
        </p:txBody>
      </p:sp>
      <p:sp>
        <p:nvSpPr>
          <p:cNvPr id="4" name="Segnaposto contenuto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9"/>
          <p:cNvSpPr>
            <a:spLocks noGrp="1"/>
          </p:cNvSpPr>
          <p:nvPr>
            <p:ph type="dt" sz="half" idx="10"/>
          </p:nvPr>
        </p:nvSpPr>
        <p:spPr/>
        <p:txBody>
          <a:bodyPr/>
          <a:lstStyle>
            <a:lvl1pPr>
              <a:defRPr/>
            </a:lvl1pPr>
          </a:lstStyle>
          <a:p>
            <a:pPr>
              <a:defRPr/>
            </a:pPr>
            <a:fld id="{2AE38F0F-20B0-4983-AE64-4DF5A7A3134E}" type="datetimeFigureOut">
              <a:rPr lang="it-IT"/>
              <a:pPr>
                <a:defRPr/>
              </a:pPr>
              <a:t>16/12/2025</a:t>
            </a:fld>
            <a:endParaRPr lang="it-IT"/>
          </a:p>
        </p:txBody>
      </p:sp>
      <p:sp>
        <p:nvSpPr>
          <p:cNvPr id="6" name="Segnaposto piè di pagina 21"/>
          <p:cNvSpPr>
            <a:spLocks noGrp="1"/>
          </p:cNvSpPr>
          <p:nvPr>
            <p:ph type="ftr" sz="quarter" idx="11"/>
          </p:nvPr>
        </p:nvSpPr>
        <p:spPr/>
        <p:txBody>
          <a:bodyPr/>
          <a:lstStyle>
            <a:lvl1pPr>
              <a:defRPr/>
            </a:lvl1pPr>
          </a:lstStyle>
          <a:p>
            <a:pPr>
              <a:defRPr/>
            </a:pPr>
            <a:endParaRPr lang="it-IT"/>
          </a:p>
        </p:txBody>
      </p:sp>
      <p:sp>
        <p:nvSpPr>
          <p:cNvPr id="7" name="Segnaposto numero diapositiva 17"/>
          <p:cNvSpPr>
            <a:spLocks noGrp="1"/>
          </p:cNvSpPr>
          <p:nvPr>
            <p:ph type="sldNum" sz="quarter" idx="12"/>
          </p:nvPr>
        </p:nvSpPr>
        <p:spPr/>
        <p:txBody>
          <a:bodyPr/>
          <a:lstStyle>
            <a:lvl1pPr>
              <a:defRPr/>
            </a:lvl1pPr>
          </a:lstStyle>
          <a:p>
            <a:pPr>
              <a:defRPr/>
            </a:pPr>
            <a:fld id="{F14B7C1A-89AC-4942-9F10-45343F317B71}"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5" name="Ritaglia e arrotonda singolo angolo rettangolo 4"/>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Triangolo rettangolo 5"/>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Figura a mano libera 6"/>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igura a mano libera 7"/>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 name="Titolo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it-IT" smtClean="0"/>
              <a:t>Fare clic per modificare lo stile del titolo</a:t>
            </a:r>
            <a:endParaRPr lang="en-US"/>
          </a:p>
        </p:txBody>
      </p:sp>
      <p:sp>
        <p:nvSpPr>
          <p:cNvPr id="4" name="Segnaposto testo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it-IT" smtClean="0"/>
              <a:t>Fare clic per modificare stili del testo dello schema</a:t>
            </a:r>
          </a:p>
        </p:txBody>
      </p:sp>
      <p:sp>
        <p:nvSpPr>
          <p:cNvPr id="3" name="Segnaposto immagine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it-IT" noProof="0" smtClean="0"/>
              <a:t>Fare clic sull'icona per inserire un'immagine</a:t>
            </a:r>
            <a:endParaRPr lang="en-US" noProof="0" dirty="0"/>
          </a:p>
        </p:txBody>
      </p:sp>
      <p:sp>
        <p:nvSpPr>
          <p:cNvPr id="9" name="Segnaposto data 4"/>
          <p:cNvSpPr>
            <a:spLocks noGrp="1"/>
          </p:cNvSpPr>
          <p:nvPr>
            <p:ph type="dt" sz="half" idx="10"/>
          </p:nvPr>
        </p:nvSpPr>
        <p:spPr/>
        <p:txBody>
          <a:bodyPr/>
          <a:lstStyle>
            <a:lvl1pPr>
              <a:defRPr/>
            </a:lvl1pPr>
          </a:lstStyle>
          <a:p>
            <a:pPr>
              <a:defRPr/>
            </a:pPr>
            <a:fld id="{A40C681B-935D-4C42-B9B4-A44D76FB37F6}" type="datetimeFigureOut">
              <a:rPr lang="it-IT"/>
              <a:pPr>
                <a:defRPr/>
              </a:pPr>
              <a:t>16/12/2025</a:t>
            </a:fld>
            <a:endParaRPr lang="it-IT"/>
          </a:p>
        </p:txBody>
      </p:sp>
      <p:sp>
        <p:nvSpPr>
          <p:cNvPr id="10" name="Segnaposto piè di pagina 5"/>
          <p:cNvSpPr>
            <a:spLocks noGrp="1"/>
          </p:cNvSpPr>
          <p:nvPr>
            <p:ph type="ftr" sz="quarter" idx="11"/>
          </p:nvPr>
        </p:nvSpPr>
        <p:spPr/>
        <p:txBody>
          <a:bodyPr/>
          <a:lstStyle>
            <a:lvl1pPr>
              <a:defRPr/>
            </a:lvl1pPr>
          </a:lstStyle>
          <a:p>
            <a:pPr>
              <a:defRPr/>
            </a:pPr>
            <a:endParaRPr lang="it-IT"/>
          </a:p>
        </p:txBody>
      </p:sp>
      <p:sp>
        <p:nvSpPr>
          <p:cNvPr id="11" name="Segnaposto numero diapositiva 6"/>
          <p:cNvSpPr>
            <a:spLocks noGrp="1"/>
          </p:cNvSpPr>
          <p:nvPr>
            <p:ph type="sldNum" sz="quarter" idx="12"/>
          </p:nvPr>
        </p:nvSpPr>
        <p:spPr>
          <a:xfrm>
            <a:off x="8077200" y="6356350"/>
            <a:ext cx="609600" cy="365125"/>
          </a:xfrm>
        </p:spPr>
        <p:txBody>
          <a:bodyPr/>
          <a:lstStyle>
            <a:lvl1pPr>
              <a:defRPr/>
            </a:lvl1pPr>
          </a:lstStyle>
          <a:p>
            <a:pPr>
              <a:defRPr/>
            </a:pPr>
            <a:fld id="{2E80809F-4E9D-4DFB-946A-A887F6C91B4D}"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7" name="Figura a mano libera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8" name="Figura a mano libera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28" name="Segnaposto titolo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it-IT" smtClean="0"/>
              <a:t>Fare clic per modificare lo stile del titolo</a:t>
            </a:r>
            <a:endParaRPr lang="en-US" smtClean="0"/>
          </a:p>
        </p:txBody>
      </p:sp>
      <p:sp>
        <p:nvSpPr>
          <p:cNvPr id="1029" name="Segnaposto testo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10" name="Segnaposto data 9"/>
          <p:cNvSpPr>
            <a:spLocks noGrp="1"/>
          </p:cNvSpPr>
          <p:nvPr>
            <p:ph type="dt" sz="half" idx="2"/>
          </p:nvPr>
        </p:nvSpPr>
        <p:spPr>
          <a:xfrm>
            <a:off x="457200" y="6356350"/>
            <a:ext cx="21336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77CED27F-53D8-4682-BAD9-1D39C42B325A}" type="datetimeFigureOut">
              <a:rPr lang="it-IT"/>
              <a:pPr>
                <a:defRPr/>
              </a:pPr>
              <a:t>16/12/2025</a:t>
            </a:fld>
            <a:endParaRPr lang="it-IT"/>
          </a:p>
        </p:txBody>
      </p:sp>
      <p:sp>
        <p:nvSpPr>
          <p:cNvPr id="22" name="Segnaposto piè di pagina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endParaRPr lang="it-IT"/>
          </a:p>
        </p:txBody>
      </p:sp>
      <p:sp>
        <p:nvSpPr>
          <p:cNvPr id="18" name="Segnaposto numero diapositiva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fontAlgn="auto" latinLnBrk="0" hangingPunct="1">
              <a:spcBef>
                <a:spcPts val="0"/>
              </a:spcBef>
              <a:spcAft>
                <a:spcPts val="0"/>
              </a:spcAft>
              <a:defRPr kumimoji="0" sz="1200">
                <a:solidFill>
                  <a:schemeClr val="tx2">
                    <a:shade val="90000"/>
                  </a:schemeClr>
                </a:solidFill>
                <a:latin typeface="+mn-lt"/>
                <a:cs typeface="+mn-cs"/>
              </a:defRPr>
            </a:lvl1pPr>
          </a:lstStyle>
          <a:p>
            <a:pPr>
              <a:defRPr/>
            </a:pPr>
            <a:fld id="{20F60BB3-2E9E-43E0-8E76-E65E307ABD2A}" type="slidenum">
              <a:rPr lang="it-IT"/>
              <a:pPr>
                <a:defRPr/>
              </a:pPr>
              <a:t>‹N›</a:t>
            </a:fld>
            <a:endParaRPr lang="it-IT"/>
          </a:p>
        </p:txBody>
      </p:sp>
      <p:grpSp>
        <p:nvGrpSpPr>
          <p:cNvPr id="1033" name="Gruppo 1"/>
          <p:cNvGrpSpPr>
            <a:grpSpLocks/>
          </p:cNvGrpSpPr>
          <p:nvPr/>
        </p:nvGrpSpPr>
        <p:grpSpPr bwMode="auto">
          <a:xfrm>
            <a:off x="-19050" y="203200"/>
            <a:ext cx="9180513" cy="647700"/>
            <a:chOff x="-19045" y="216550"/>
            <a:chExt cx="9180548" cy="649224"/>
          </a:xfrm>
        </p:grpSpPr>
        <p:sp>
          <p:nvSpPr>
            <p:cNvPr id="12" name="Figura a mano libera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3" name="Figura a mano libera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grpSp>
    </p:spTree>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47" r:id="rId4"/>
    <p:sldLayoutId id="2147483848" r:id="rId5"/>
    <p:sldLayoutId id="2147483849" r:id="rId6"/>
    <p:sldLayoutId id="2147483850" r:id="rId7"/>
    <p:sldLayoutId id="2147483851" r:id="rId8"/>
    <p:sldLayoutId id="2147483857" r:id="rId9"/>
    <p:sldLayoutId id="2147483852" r:id="rId10"/>
    <p:sldLayoutId id="2147483853" r:id="rId11"/>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9.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s>
</file>

<file path=ppt/slides/_rels/slide25.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83763"/>
        </a:solid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611560" y="836712"/>
            <a:ext cx="7637334" cy="1357322"/>
          </a:xfrm>
        </p:spPr>
        <p:txBody>
          <a:bodyPr>
            <a:noAutofit/>
          </a:bodyPr>
          <a:lstStyle/>
          <a:p>
            <a:pPr algn="l" eaLnBrk="1" fontAlgn="auto" hangingPunct="1">
              <a:lnSpc>
                <a:spcPts val="3000"/>
              </a:lnSpc>
              <a:spcAft>
                <a:spcPts val="0"/>
              </a:spcAft>
              <a:defRPr/>
            </a:pPr>
            <a:r>
              <a:rPr lang="it-IT" sz="2800" dirty="0" smtClean="0">
                <a:solidFill>
                  <a:srgbClr val="FF0000"/>
                </a:solidFill>
                <a:effectLst/>
                <a:latin typeface="+mn-lt"/>
                <a:ea typeface="+mn-ea"/>
                <a:cs typeface="+mn-cs"/>
              </a:rPr>
              <a:t> </a:t>
            </a:r>
            <a:r>
              <a:rPr lang="it-IT" sz="2800" dirty="0" smtClean="0">
                <a:solidFill>
                  <a:schemeClr val="tx1"/>
                </a:solidFill>
                <a:effectLst/>
                <a:latin typeface="+mn-lt"/>
                <a:ea typeface="+mn-ea"/>
                <a:cs typeface="+mn-cs"/>
              </a:rPr>
              <a:t>Il cammino del GOM nel 2025 </a:t>
            </a:r>
          </a:p>
        </p:txBody>
      </p:sp>
      <p:sp>
        <p:nvSpPr>
          <p:cNvPr id="3" name="Sottotitolo 2"/>
          <p:cNvSpPr>
            <a:spLocks noGrp="1"/>
          </p:cNvSpPr>
          <p:nvPr>
            <p:ph type="subTitle" idx="1"/>
          </p:nvPr>
        </p:nvSpPr>
        <p:spPr>
          <a:xfrm>
            <a:off x="714375" y="4714875"/>
            <a:ext cx="7640638" cy="1752600"/>
          </a:xfrm>
        </p:spPr>
        <p:txBody>
          <a:bodyPr>
            <a:normAutofit/>
          </a:bodyPr>
          <a:lstStyle/>
          <a:p>
            <a:pPr marR="0" eaLnBrk="1" hangingPunct="1">
              <a:defRPr/>
            </a:pPr>
            <a:r>
              <a:rPr lang="it-IT" sz="2800" b="1" smtClean="0"/>
              <a:t>Dott.ssa Tiziana Frittelli</a:t>
            </a:r>
          </a:p>
          <a:p>
            <a:pPr marR="0" eaLnBrk="1" hangingPunct="1">
              <a:defRPr/>
            </a:pPr>
            <a:r>
              <a:rPr lang="it-IT" sz="2000" smtClean="0"/>
              <a:t>Commissario Straordinario</a:t>
            </a:r>
          </a:p>
          <a:p>
            <a:pPr marR="0" eaLnBrk="1" hangingPunct="1">
              <a:defRPr/>
            </a:pPr>
            <a:r>
              <a:rPr lang="it-IT" sz="1400" smtClean="0"/>
              <a:t>Grande Ospedale Metropolitano “Bianchi-Melacrino-Morelli” di Reggio Calabria</a:t>
            </a:r>
          </a:p>
        </p:txBody>
      </p:sp>
      <p:sp>
        <p:nvSpPr>
          <p:cNvPr id="5" name="Titolo 1"/>
          <p:cNvSpPr txBox="1">
            <a:spLocks/>
          </p:cNvSpPr>
          <p:nvPr/>
        </p:nvSpPr>
        <p:spPr>
          <a:xfrm>
            <a:off x="714348" y="3357562"/>
            <a:ext cx="7637334" cy="714380"/>
          </a:xfrm>
          <a:prstGeom prst="rect">
            <a:avLst/>
          </a:prstGeom>
          <a:ln>
            <a:noFill/>
          </a:ln>
        </p:spPr>
        <p:txBody>
          <a:bodyPr lIns="0" tIns="0" rIns="18288" bIns="0" anchor="b">
            <a:scene3d>
              <a:camera prst="orthographicFront"/>
              <a:lightRig rig="freezing" dir="t">
                <a:rot lat="0" lon="0" rev="5640000"/>
              </a:lightRig>
            </a:scene3d>
            <a:sp3d prstMaterial="flat">
              <a:bevelT w="38100" h="38100"/>
              <a:contourClr>
                <a:schemeClr val="tx2"/>
              </a:contourClr>
            </a:sp3d>
          </a:bodyPr>
          <a:lstStyle/>
          <a:p>
            <a:pPr fontAlgn="auto">
              <a:spcBef>
                <a:spcPts val="0"/>
              </a:spcBef>
              <a:spcAft>
                <a:spcPts val="0"/>
              </a:spcAft>
              <a:defRPr/>
            </a:pPr>
            <a:endParaRPr lang="it-IT" sz="4400" b="1" dirty="0">
              <a:latin typeface="+mj-lt"/>
              <a:cs typeface="+mn-cs"/>
            </a:endParaRPr>
          </a:p>
          <a:p>
            <a:pPr fontAlgn="auto">
              <a:spcBef>
                <a:spcPts val="0"/>
              </a:spcBef>
              <a:spcAft>
                <a:spcPts val="0"/>
              </a:spcAft>
              <a:defRPr/>
            </a:pPr>
            <a:endParaRPr lang="it-IT" sz="4400" dirty="0">
              <a:latin typeface="+mj-lt"/>
              <a:cs typeface="+mn-cs"/>
            </a:endParaRPr>
          </a:p>
        </p:txBody>
      </p:sp>
      <p:pic>
        <p:nvPicPr>
          <p:cNvPr id="6149" name="Immagine 6" descr="Ospedale logo.png"/>
          <p:cNvPicPr>
            <a:picLocks noChangeAspect="1"/>
          </p:cNvPicPr>
          <p:nvPr/>
        </p:nvPicPr>
        <p:blipFill>
          <a:blip r:embed="rId2" cstate="print"/>
          <a:srcRect/>
          <a:stretch>
            <a:fillRect/>
          </a:stretch>
        </p:blipFill>
        <p:spPr bwMode="auto">
          <a:xfrm>
            <a:off x="7259638" y="357188"/>
            <a:ext cx="1169987" cy="1171575"/>
          </a:xfrm>
          <a:prstGeom prst="rect">
            <a:avLst/>
          </a:prstGeom>
          <a:noFill/>
          <a:ln w="9525">
            <a:noFill/>
            <a:miter lim="800000"/>
            <a:headEnd/>
            <a:tailEnd/>
          </a:ln>
        </p:spPr>
      </p:pic>
      <p:sp>
        <p:nvSpPr>
          <p:cNvPr id="6" name="Rettangolo 5"/>
          <p:cNvSpPr/>
          <p:nvPr/>
        </p:nvSpPr>
        <p:spPr>
          <a:xfrm>
            <a:off x="755650" y="3141663"/>
            <a:ext cx="7777163" cy="522287"/>
          </a:xfrm>
          <a:prstGeom prst="rect">
            <a:avLst/>
          </a:prstGeom>
        </p:spPr>
        <p:txBody>
          <a:bodyPr>
            <a:spAutoFit/>
          </a:bodyPr>
          <a:lstStyle/>
          <a:p>
            <a:pPr algn="ctr" fontAlgn="auto">
              <a:spcBef>
                <a:spcPts val="0"/>
              </a:spcBef>
              <a:spcAft>
                <a:spcPts val="0"/>
              </a:spcAft>
              <a:defRPr/>
            </a:pPr>
            <a:r>
              <a:rPr lang="it-IT" sz="2800" b="1" dirty="0">
                <a:effectLst>
                  <a:outerShdw blurRad="38100" dist="38100" dir="2700000" algn="tl">
                    <a:srgbClr val="000000">
                      <a:alpha val="43137"/>
                    </a:srgbClr>
                  </a:outerShdw>
                </a:effectLst>
                <a:latin typeface="+mn-lt"/>
                <a:cs typeface="+mn-cs"/>
              </a:rPr>
              <a:t>Una nuova narrazione della Sanità calabrese</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28596" y="1928802"/>
            <a:ext cx="5214974" cy="3631763"/>
          </a:xfrm>
          <a:prstGeom prst="rect">
            <a:avLst/>
          </a:prstGeom>
          <a:noFill/>
        </p:spPr>
        <p:txBody>
          <a:bodyPr wrap="square">
            <a:spAutoFit/>
          </a:bodyPr>
          <a:lstStyle/>
          <a:p>
            <a:pPr algn="just" fontAlgn="auto">
              <a:spcBef>
                <a:spcPts val="0"/>
              </a:spcBef>
              <a:spcAft>
                <a:spcPts val="600"/>
              </a:spcAft>
              <a:defRPr/>
            </a:pPr>
            <a:r>
              <a:rPr lang="it-IT" sz="1600" u="sng" dirty="0" smtClean="0">
                <a:solidFill>
                  <a:srgbClr val="002060"/>
                </a:solidFill>
                <a:latin typeface="+mj-lt"/>
                <a:cs typeface="+mn-cs"/>
              </a:rPr>
              <a:t>TOBIA</a:t>
            </a:r>
            <a:r>
              <a:rPr lang="it-IT" sz="1600" dirty="0">
                <a:solidFill>
                  <a:srgbClr val="002060"/>
                </a:solidFill>
                <a:latin typeface="+mj-lt"/>
                <a:cs typeface="+mn-cs"/>
              </a:rPr>
              <a:t> </a:t>
            </a:r>
            <a:r>
              <a:rPr lang="it-IT" sz="1600" i="1" dirty="0" smtClean="0">
                <a:solidFill>
                  <a:srgbClr val="002060"/>
                </a:solidFill>
                <a:latin typeface="+mj-lt"/>
                <a:cs typeface="+mn-cs"/>
              </a:rPr>
              <a:t>(“</a:t>
            </a:r>
            <a:r>
              <a:rPr lang="it-IT" sz="1600" b="1" i="1" dirty="0">
                <a:solidFill>
                  <a:srgbClr val="002060"/>
                </a:solidFill>
                <a:latin typeface="+mj-lt"/>
                <a:cs typeface="+mn-cs"/>
              </a:rPr>
              <a:t>Team Operativo Bisogni Individuali Assistenziali</a:t>
            </a:r>
            <a:r>
              <a:rPr lang="it-IT" sz="1600" b="1" i="1" dirty="0" smtClean="0">
                <a:solidFill>
                  <a:srgbClr val="002060"/>
                </a:solidFill>
                <a:latin typeface="+mj-lt"/>
                <a:cs typeface="+mn-cs"/>
              </a:rPr>
              <a:t>”) </a:t>
            </a:r>
            <a:r>
              <a:rPr lang="it-IT" sz="1600" dirty="0" smtClean="0">
                <a:solidFill>
                  <a:srgbClr val="002060"/>
                </a:solidFill>
                <a:latin typeface="+mj-lt"/>
                <a:cs typeface="+mn-cs"/>
              </a:rPr>
              <a:t>rappresenta </a:t>
            </a:r>
            <a:r>
              <a:rPr lang="it-IT" sz="1600" dirty="0">
                <a:solidFill>
                  <a:srgbClr val="002060"/>
                </a:solidFill>
                <a:latin typeface="+mj-lt"/>
                <a:cs typeface="+mn-cs"/>
              </a:rPr>
              <a:t>u</a:t>
            </a:r>
            <a:r>
              <a:rPr lang="it-IT" sz="1600" dirty="0" smtClean="0">
                <a:solidFill>
                  <a:srgbClr val="002060"/>
                </a:solidFill>
                <a:latin typeface="+mj-lt"/>
                <a:cs typeface="+mn-cs"/>
              </a:rPr>
              <a:t>n servizio che </a:t>
            </a:r>
            <a:r>
              <a:rPr lang="it-IT" sz="1600" dirty="0">
                <a:solidFill>
                  <a:srgbClr val="002060"/>
                </a:solidFill>
                <a:latin typeface="+mj-lt"/>
                <a:cs typeface="+mn-cs"/>
              </a:rPr>
              <a:t>garantisce alle persone con disabilità </a:t>
            </a:r>
            <a:r>
              <a:rPr lang="it-IT" sz="1600" dirty="0" err="1">
                <a:solidFill>
                  <a:srgbClr val="002060"/>
                </a:solidFill>
                <a:latin typeface="+mj-lt"/>
                <a:cs typeface="+mn-cs"/>
              </a:rPr>
              <a:t>cognitivo-comportamentale</a:t>
            </a:r>
            <a:r>
              <a:rPr lang="it-IT" sz="1600" dirty="0">
                <a:solidFill>
                  <a:srgbClr val="002060"/>
                </a:solidFill>
                <a:latin typeface="+mj-lt"/>
                <a:cs typeface="+mn-cs"/>
              </a:rPr>
              <a:t> e/o neuromotoria un percorso diagnostico terapeutico </a:t>
            </a:r>
            <a:r>
              <a:rPr lang="it-IT" sz="1600" dirty="0" smtClean="0">
                <a:solidFill>
                  <a:srgbClr val="002060"/>
                </a:solidFill>
                <a:latin typeface="+mj-lt"/>
                <a:cs typeface="+mn-cs"/>
              </a:rPr>
              <a:t> ambulatoriale, di pronto soccorso e di ricovero dedicati.</a:t>
            </a:r>
            <a:r>
              <a:rPr lang="it-IT" sz="1600" dirty="0" smtClean="0">
                <a:solidFill>
                  <a:srgbClr val="002060"/>
                </a:solidFill>
                <a:latin typeface="+mj-lt"/>
              </a:rPr>
              <a:t> </a:t>
            </a:r>
          </a:p>
          <a:p>
            <a:pPr algn="just" fontAlgn="auto">
              <a:spcBef>
                <a:spcPts val="0"/>
              </a:spcBef>
              <a:spcAft>
                <a:spcPts val="600"/>
              </a:spcAft>
              <a:defRPr/>
            </a:pPr>
            <a:endParaRPr lang="it-IT" sz="1600" dirty="0" smtClean="0">
              <a:solidFill>
                <a:srgbClr val="002060"/>
              </a:solidFill>
              <a:latin typeface="+mj-lt"/>
            </a:endParaRPr>
          </a:p>
          <a:p>
            <a:pPr algn="just" fontAlgn="auto">
              <a:spcBef>
                <a:spcPts val="0"/>
              </a:spcBef>
              <a:spcAft>
                <a:spcPts val="0"/>
              </a:spcAft>
              <a:defRPr/>
            </a:pPr>
            <a:r>
              <a:rPr lang="it-IT" sz="1600" dirty="0" smtClean="0">
                <a:solidFill>
                  <a:srgbClr val="002060"/>
                </a:solidFill>
                <a:latin typeface="+mj-lt"/>
                <a:cs typeface="+mn-cs"/>
              </a:rPr>
              <a:t>Un </a:t>
            </a:r>
            <a:r>
              <a:rPr lang="it-IT" sz="1600" dirty="0">
                <a:solidFill>
                  <a:srgbClr val="002060"/>
                </a:solidFill>
                <a:latin typeface="+mj-lt"/>
                <a:cs typeface="+mn-cs"/>
              </a:rPr>
              <a:t>team qualificato si fa carico del paziente dalla lavorazione </a:t>
            </a:r>
            <a:r>
              <a:rPr lang="it-IT" sz="1600" dirty="0" smtClean="0">
                <a:solidFill>
                  <a:srgbClr val="002060"/>
                </a:solidFill>
                <a:latin typeface="+mj-lt"/>
                <a:cs typeface="+mn-cs"/>
              </a:rPr>
              <a:t>della </a:t>
            </a:r>
            <a:r>
              <a:rPr lang="it-IT" sz="1600" dirty="0">
                <a:solidFill>
                  <a:srgbClr val="002060"/>
                </a:solidFill>
                <a:latin typeface="+mj-lt"/>
                <a:cs typeface="+mn-cs"/>
              </a:rPr>
              <a:t>richiesta all’assistenza in ogni momento del percorso di cura, in un ambiente confortevole, accompagnato dal proprio </a:t>
            </a:r>
            <a:r>
              <a:rPr lang="it-IT" sz="1600" dirty="0" err="1">
                <a:solidFill>
                  <a:srgbClr val="002060"/>
                </a:solidFill>
                <a:latin typeface="+mj-lt"/>
                <a:cs typeface="+mn-cs"/>
              </a:rPr>
              <a:t>caregiver</a:t>
            </a:r>
            <a:r>
              <a:rPr lang="it-IT" sz="1600" dirty="0">
                <a:solidFill>
                  <a:srgbClr val="002060"/>
                </a:solidFill>
                <a:latin typeface="+mj-lt"/>
                <a:cs typeface="+mn-cs"/>
              </a:rPr>
              <a:t>.</a:t>
            </a:r>
          </a:p>
          <a:p>
            <a:pPr algn="just" fontAlgn="auto">
              <a:spcBef>
                <a:spcPts val="0"/>
              </a:spcBef>
              <a:spcAft>
                <a:spcPts val="0"/>
              </a:spcAft>
              <a:defRPr/>
            </a:pPr>
            <a:endParaRPr lang="it-IT" sz="1200" dirty="0" smtClean="0">
              <a:latin typeface="+mj-lt"/>
              <a:cs typeface="+mn-cs"/>
            </a:endParaRPr>
          </a:p>
          <a:p>
            <a:pPr algn="just" fontAlgn="auto">
              <a:spcBef>
                <a:spcPts val="0"/>
              </a:spcBef>
              <a:spcAft>
                <a:spcPts val="0"/>
              </a:spcAft>
              <a:defRPr/>
            </a:pPr>
            <a:endParaRPr lang="it-IT" sz="1200" dirty="0">
              <a:latin typeface="+mj-lt"/>
              <a:cs typeface="+mn-cs"/>
            </a:endParaRPr>
          </a:p>
          <a:p>
            <a:pPr algn="just" fontAlgn="auto">
              <a:spcBef>
                <a:spcPts val="0"/>
              </a:spcBef>
              <a:spcAft>
                <a:spcPts val="0"/>
              </a:spcAft>
              <a:defRPr/>
            </a:pPr>
            <a:endParaRPr lang="it-IT" sz="1200" dirty="0">
              <a:latin typeface="+mj-lt"/>
              <a:cs typeface="+mn-cs"/>
            </a:endParaRPr>
          </a:p>
          <a:p>
            <a:pPr algn="just" fontAlgn="auto">
              <a:spcBef>
                <a:spcPts val="0"/>
              </a:spcBef>
              <a:spcAft>
                <a:spcPts val="0"/>
              </a:spcAft>
              <a:defRPr/>
            </a:pPr>
            <a:endParaRPr lang="it-IT" sz="1200" dirty="0">
              <a:latin typeface="+mj-lt"/>
              <a:cs typeface="+mn-cs"/>
            </a:endParaRPr>
          </a:p>
          <a:p>
            <a:pPr algn="just" fontAlgn="auto">
              <a:spcBef>
                <a:spcPts val="0"/>
              </a:spcBef>
              <a:spcAft>
                <a:spcPts val="0"/>
              </a:spcAft>
              <a:defRPr/>
            </a:pPr>
            <a:endParaRPr lang="it-IT" sz="600" dirty="0">
              <a:latin typeface="+mj-lt"/>
              <a:cs typeface="+mn-cs"/>
            </a:endParaRPr>
          </a:p>
          <a:p>
            <a:pPr algn="just" fontAlgn="auto">
              <a:spcBef>
                <a:spcPts val="0"/>
              </a:spcBef>
              <a:spcAft>
                <a:spcPts val="0"/>
              </a:spcAft>
              <a:defRPr/>
            </a:pPr>
            <a:endParaRPr lang="it-IT" sz="600" dirty="0">
              <a:latin typeface="+mn-lt"/>
              <a:cs typeface="+mn-cs"/>
            </a:endParaRPr>
          </a:p>
        </p:txBody>
      </p:sp>
      <p:sp>
        <p:nvSpPr>
          <p:cNvPr id="10" name="CasellaDiTesto 9"/>
          <p:cNvSpPr txBox="1"/>
          <p:nvPr/>
        </p:nvSpPr>
        <p:spPr>
          <a:xfrm>
            <a:off x="571472" y="714356"/>
            <a:ext cx="7929618" cy="1015663"/>
          </a:xfrm>
          <a:prstGeom prst="rect">
            <a:avLst/>
          </a:prstGeom>
          <a:noFill/>
        </p:spPr>
        <p:txBody>
          <a:bodyPr wrap="square">
            <a:spAutoFit/>
          </a:bodyPr>
          <a:lstStyle/>
          <a:p>
            <a:pPr algn="ctr" fontAlgn="auto">
              <a:spcAft>
                <a:spcPts val="0"/>
              </a:spcAft>
              <a:defRPr/>
            </a:pPr>
            <a:r>
              <a:rPr lang="it-IT" sz="2400" b="1" dirty="0" smtClean="0">
                <a:solidFill>
                  <a:schemeClr val="accent1">
                    <a:lumMod val="50000"/>
                  </a:schemeClr>
                </a:solidFill>
                <a:effectLst>
                  <a:outerShdw blurRad="38100" dist="38100" dir="2700000" algn="tl">
                    <a:srgbClr val="000000">
                      <a:alpha val="43137"/>
                    </a:srgbClr>
                  </a:outerShdw>
                </a:effectLst>
                <a:latin typeface="+mj-lt"/>
                <a:ea typeface="+mj-ea"/>
                <a:cs typeface="+mj-cs"/>
              </a:rPr>
              <a:t>Progetto </a:t>
            </a:r>
            <a:r>
              <a:rPr lang="it-IT" sz="2400" b="1" dirty="0">
                <a:solidFill>
                  <a:schemeClr val="accent1">
                    <a:lumMod val="50000"/>
                  </a:schemeClr>
                </a:solidFill>
                <a:effectLst>
                  <a:outerShdw blurRad="38100" dist="38100" dir="2700000" algn="tl">
                    <a:srgbClr val="000000">
                      <a:alpha val="43137"/>
                    </a:srgbClr>
                  </a:outerShdw>
                </a:effectLst>
                <a:latin typeface="+mj-lt"/>
                <a:ea typeface="+mj-ea"/>
                <a:cs typeface="+mj-cs"/>
              </a:rPr>
              <a:t>“</a:t>
            </a:r>
            <a:r>
              <a:rPr lang="it-IT" sz="2400" b="1" dirty="0" err="1" smtClean="0">
                <a:solidFill>
                  <a:schemeClr val="accent1">
                    <a:lumMod val="50000"/>
                  </a:schemeClr>
                </a:solidFill>
                <a:effectLst>
                  <a:outerShdw blurRad="38100" dist="38100" dir="2700000" algn="tl">
                    <a:srgbClr val="000000">
                      <a:alpha val="43137"/>
                    </a:srgbClr>
                  </a:outerShdw>
                </a:effectLst>
                <a:latin typeface="+mj-lt"/>
                <a:ea typeface="+mj-ea"/>
                <a:cs typeface="+mj-cs"/>
              </a:rPr>
              <a:t>Tobia-Dama</a:t>
            </a:r>
            <a:r>
              <a:rPr lang="it-IT" sz="2400" b="1" dirty="0" smtClean="0">
                <a:solidFill>
                  <a:schemeClr val="accent1">
                    <a:lumMod val="50000"/>
                  </a:schemeClr>
                </a:solidFill>
                <a:effectLst>
                  <a:outerShdw blurRad="38100" dist="38100" dir="2700000" algn="tl">
                    <a:srgbClr val="000000">
                      <a:alpha val="43137"/>
                    </a:srgbClr>
                  </a:outerShdw>
                </a:effectLst>
                <a:latin typeface="+mj-lt"/>
                <a:ea typeface="+mj-ea"/>
                <a:cs typeface="+mj-cs"/>
              </a:rPr>
              <a:t>”</a:t>
            </a:r>
          </a:p>
          <a:p>
            <a:pPr algn="ctr" fontAlgn="auto">
              <a:spcAft>
                <a:spcPts val="0"/>
              </a:spcAft>
              <a:defRPr/>
            </a:pPr>
            <a:r>
              <a:rPr lang="it-IT" sz="2400" b="1" dirty="0" smtClean="0">
                <a:solidFill>
                  <a:schemeClr val="accent1">
                    <a:lumMod val="50000"/>
                  </a:schemeClr>
                </a:solidFill>
                <a:effectLst>
                  <a:outerShdw blurRad="38100" dist="38100" dir="2700000" algn="tl">
                    <a:srgbClr val="000000">
                      <a:alpha val="43137"/>
                    </a:srgbClr>
                  </a:outerShdw>
                </a:effectLst>
                <a:latin typeface="+mj-lt"/>
                <a:ea typeface="+mj-ea"/>
                <a:cs typeface="+mj-cs"/>
              </a:rPr>
              <a:t>nuovi </a:t>
            </a:r>
            <a:r>
              <a:rPr lang="it-IT" sz="2400" b="1" dirty="0">
                <a:solidFill>
                  <a:schemeClr val="accent1">
                    <a:lumMod val="50000"/>
                  </a:schemeClr>
                </a:solidFill>
                <a:effectLst>
                  <a:outerShdw blurRad="38100" dist="38100" dir="2700000" algn="tl">
                    <a:srgbClr val="000000">
                      <a:alpha val="43137"/>
                    </a:srgbClr>
                  </a:outerShdw>
                </a:effectLst>
                <a:latin typeface="+mj-lt"/>
                <a:ea typeface="+mj-ea"/>
                <a:cs typeface="+mj-cs"/>
              </a:rPr>
              <a:t>percorsi per persone con disabilità</a:t>
            </a:r>
          </a:p>
          <a:p>
            <a:pPr fontAlgn="auto">
              <a:spcBef>
                <a:spcPts val="0"/>
              </a:spcBef>
              <a:spcAft>
                <a:spcPts val="0"/>
              </a:spcAft>
              <a:defRPr/>
            </a:pPr>
            <a:endParaRPr lang="it-IT" sz="1200" dirty="0" smtClean="0">
              <a:latin typeface="+mj-lt"/>
              <a:cs typeface="+mn-cs"/>
            </a:endParaRPr>
          </a:p>
        </p:txBody>
      </p:sp>
      <p:pic>
        <p:nvPicPr>
          <p:cNvPr id="7" name="Immagine 7" descr="547647112_1242933650967729_1694950151744880890_n.jpg"/>
          <p:cNvPicPr>
            <a:picLocks noChangeAspect="1"/>
          </p:cNvPicPr>
          <p:nvPr/>
        </p:nvPicPr>
        <p:blipFill>
          <a:blip r:embed="rId3" cstate="print"/>
          <a:srcRect/>
          <a:stretch>
            <a:fillRect/>
          </a:stretch>
        </p:blipFill>
        <p:spPr bwMode="auto">
          <a:xfrm>
            <a:off x="5857884" y="1928802"/>
            <a:ext cx="2643206" cy="3497225"/>
          </a:xfrm>
          <a:prstGeom prst="rect">
            <a:avLst/>
          </a:prstGeom>
          <a:noFill/>
          <a:ln w="95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miter lim="800000"/>
            <a:headEnd/>
            <a:tailEnd/>
          </a:ln>
          <a:effectLst>
            <a:outerShdw blurRad="50800" dist="50800" dir="5400000" algn="ctr" rotWithShape="0">
              <a:srgbClr val="000000">
                <a:alpha val="60000"/>
              </a:srgbClr>
            </a:outerShdw>
          </a:effectLst>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500034" y="1643050"/>
            <a:ext cx="4786346" cy="4324261"/>
          </a:xfrm>
          <a:prstGeom prst="rect">
            <a:avLst/>
          </a:prstGeom>
          <a:noFill/>
        </p:spPr>
        <p:txBody>
          <a:bodyPr wrap="square">
            <a:spAutoFit/>
          </a:bodyPr>
          <a:lstStyle/>
          <a:p>
            <a:pPr fontAlgn="auto">
              <a:spcBef>
                <a:spcPts val="0"/>
              </a:spcBef>
              <a:spcAft>
                <a:spcPts val="0"/>
              </a:spcAft>
              <a:defRPr/>
            </a:pPr>
            <a:endParaRPr lang="it-IT" sz="1200" dirty="0">
              <a:latin typeface="+mj-lt"/>
              <a:cs typeface="+mn-cs"/>
            </a:endParaRPr>
          </a:p>
          <a:p>
            <a:pPr algn="just" fontAlgn="auto">
              <a:spcBef>
                <a:spcPts val="0"/>
              </a:spcBef>
              <a:spcAft>
                <a:spcPts val="0"/>
              </a:spcAft>
              <a:defRPr/>
            </a:pPr>
            <a:r>
              <a:rPr lang="it-IT" sz="1600" dirty="0">
                <a:solidFill>
                  <a:srgbClr val="002060"/>
                </a:solidFill>
                <a:latin typeface="+mj-lt"/>
                <a:cs typeface="+mn-cs"/>
              </a:rPr>
              <a:t>Il Centro Cuore del </a:t>
            </a:r>
            <a:r>
              <a:rPr lang="it-IT" sz="1600" dirty="0" err="1">
                <a:solidFill>
                  <a:srgbClr val="002060"/>
                </a:solidFill>
                <a:latin typeface="+mj-lt"/>
                <a:cs typeface="+mn-cs"/>
              </a:rPr>
              <a:t>G.O.M.</a:t>
            </a:r>
            <a:r>
              <a:rPr lang="it-IT" sz="1600" dirty="0">
                <a:solidFill>
                  <a:srgbClr val="002060"/>
                </a:solidFill>
                <a:latin typeface="+mj-lt"/>
                <a:cs typeface="+mn-cs"/>
              </a:rPr>
              <a:t> completa la propria offerta sanitaria con 3 nuovi sistemi </a:t>
            </a:r>
            <a:r>
              <a:rPr lang="it-IT" sz="1600" dirty="0" smtClean="0">
                <a:solidFill>
                  <a:srgbClr val="002060"/>
                </a:solidFill>
                <a:latin typeface="+mj-lt"/>
                <a:cs typeface="+mn-cs"/>
              </a:rPr>
              <a:t>angiografici, che grazie </a:t>
            </a:r>
            <a:r>
              <a:rPr lang="it-IT" sz="1600" dirty="0">
                <a:solidFill>
                  <a:srgbClr val="002060"/>
                </a:solidFill>
                <a:latin typeface="+mj-lt"/>
                <a:cs typeface="+mn-cs"/>
              </a:rPr>
              <a:t>alle potenzialità delle tecnologie di </a:t>
            </a:r>
            <a:r>
              <a:rPr lang="it-IT" sz="1600" dirty="0" err="1">
                <a:solidFill>
                  <a:srgbClr val="002060"/>
                </a:solidFill>
                <a:latin typeface="+mj-lt"/>
                <a:cs typeface="+mn-cs"/>
              </a:rPr>
              <a:t>imaging</a:t>
            </a:r>
            <a:r>
              <a:rPr lang="it-IT" sz="1600" dirty="0">
                <a:solidFill>
                  <a:srgbClr val="002060"/>
                </a:solidFill>
                <a:latin typeface="+mj-lt"/>
                <a:cs typeface="+mn-cs"/>
              </a:rPr>
              <a:t>, coadiuvate dalla </a:t>
            </a:r>
            <a:r>
              <a:rPr lang="it-IT" sz="1600" dirty="0" err="1">
                <a:solidFill>
                  <a:srgbClr val="002060"/>
                </a:solidFill>
                <a:latin typeface="+mj-lt"/>
                <a:cs typeface="+mn-cs"/>
              </a:rPr>
              <a:t>I.A.</a:t>
            </a:r>
            <a:r>
              <a:rPr lang="it-IT" sz="1600" dirty="0">
                <a:solidFill>
                  <a:srgbClr val="002060"/>
                </a:solidFill>
                <a:latin typeface="+mj-lt"/>
                <a:cs typeface="+mn-cs"/>
              </a:rPr>
              <a:t>, garantiranno procedure più semplici ed efficienti</a:t>
            </a:r>
            <a:r>
              <a:rPr lang="it-IT" sz="1600" dirty="0" smtClean="0">
                <a:solidFill>
                  <a:srgbClr val="002060"/>
                </a:solidFill>
                <a:latin typeface="+mj-lt"/>
                <a:cs typeface="+mn-cs"/>
              </a:rPr>
              <a:t>.</a:t>
            </a:r>
          </a:p>
          <a:p>
            <a:pPr algn="just" fontAlgn="auto">
              <a:spcBef>
                <a:spcPts val="0"/>
              </a:spcBef>
              <a:spcAft>
                <a:spcPts val="0"/>
              </a:spcAft>
              <a:defRPr/>
            </a:pPr>
            <a:endParaRPr lang="it-IT" sz="1600" dirty="0" smtClean="0">
              <a:solidFill>
                <a:srgbClr val="002060"/>
              </a:solidFill>
              <a:latin typeface="+mj-lt"/>
              <a:cs typeface="+mn-cs"/>
            </a:endParaRPr>
          </a:p>
          <a:p>
            <a:pPr algn="just" fontAlgn="auto">
              <a:spcBef>
                <a:spcPts val="0"/>
              </a:spcBef>
              <a:spcAft>
                <a:spcPts val="0"/>
              </a:spcAft>
              <a:defRPr/>
            </a:pPr>
            <a:r>
              <a:rPr lang="it-IT" sz="1600" dirty="0" smtClean="0">
                <a:solidFill>
                  <a:srgbClr val="002060"/>
                </a:solidFill>
                <a:latin typeface="+mj-lt"/>
                <a:cs typeface="+mn-cs"/>
              </a:rPr>
              <a:t>Tali </a:t>
            </a:r>
            <a:r>
              <a:rPr lang="it-IT" sz="1600" dirty="0" err="1" smtClean="0">
                <a:solidFill>
                  <a:srgbClr val="002060"/>
                </a:solidFill>
                <a:latin typeface="+mj-lt"/>
                <a:cs typeface="+mn-cs"/>
              </a:rPr>
              <a:t>angiografi</a:t>
            </a:r>
            <a:r>
              <a:rPr lang="it-IT" sz="1600" dirty="0" smtClean="0">
                <a:solidFill>
                  <a:srgbClr val="002060"/>
                </a:solidFill>
                <a:latin typeface="+mj-lt"/>
                <a:cs typeface="+mn-cs"/>
              </a:rPr>
              <a:t> rappresentano i migliori strumenti che il mercato possa offrire, essi sono implementati da un Sistema </a:t>
            </a:r>
            <a:r>
              <a:rPr lang="it-IT" sz="1600" dirty="0" err="1" smtClean="0">
                <a:solidFill>
                  <a:srgbClr val="002060"/>
                </a:solidFill>
                <a:latin typeface="+mj-lt"/>
                <a:cs typeface="+mn-cs"/>
              </a:rPr>
              <a:t>Autoright</a:t>
            </a:r>
            <a:r>
              <a:rPr lang="it-IT" sz="1600" dirty="0" smtClean="0">
                <a:solidFill>
                  <a:srgbClr val="002060"/>
                </a:solidFill>
                <a:latin typeface="+mj-lt"/>
                <a:cs typeface="+mn-cs"/>
              </a:rPr>
              <a:t> di IA che aiuta nel processo di </a:t>
            </a:r>
            <a:r>
              <a:rPr lang="it-IT" sz="1600" dirty="0" err="1" smtClean="0">
                <a:solidFill>
                  <a:srgbClr val="002060"/>
                </a:solidFill>
                <a:latin typeface="+mj-lt"/>
                <a:cs typeface="+mn-cs"/>
              </a:rPr>
              <a:t>decision</a:t>
            </a:r>
            <a:r>
              <a:rPr lang="it-IT" sz="1600" dirty="0" smtClean="0">
                <a:solidFill>
                  <a:srgbClr val="002060"/>
                </a:solidFill>
                <a:latin typeface="+mj-lt"/>
                <a:cs typeface="+mn-cs"/>
              </a:rPr>
              <a:t> </a:t>
            </a:r>
            <a:r>
              <a:rPr lang="it-IT" sz="1600" dirty="0" err="1" smtClean="0">
                <a:solidFill>
                  <a:srgbClr val="002060"/>
                </a:solidFill>
                <a:latin typeface="+mj-lt"/>
                <a:cs typeface="+mn-cs"/>
              </a:rPr>
              <a:t>making</a:t>
            </a:r>
            <a:r>
              <a:rPr lang="it-IT" sz="1600" dirty="0" smtClean="0">
                <a:solidFill>
                  <a:srgbClr val="002060"/>
                </a:solidFill>
                <a:latin typeface="+mj-lt"/>
                <a:cs typeface="+mn-cs"/>
              </a:rPr>
              <a:t>.</a:t>
            </a:r>
          </a:p>
          <a:p>
            <a:pPr algn="just" fontAlgn="auto">
              <a:spcBef>
                <a:spcPts val="0"/>
              </a:spcBef>
              <a:spcAft>
                <a:spcPts val="0"/>
              </a:spcAft>
              <a:defRPr/>
            </a:pPr>
            <a:endParaRPr lang="it-IT" sz="1600" dirty="0" smtClean="0">
              <a:solidFill>
                <a:srgbClr val="002060"/>
              </a:solidFill>
              <a:latin typeface="+mj-lt"/>
              <a:cs typeface="+mn-cs"/>
            </a:endParaRPr>
          </a:p>
          <a:p>
            <a:pPr algn="just" fontAlgn="auto">
              <a:spcBef>
                <a:spcPts val="0"/>
              </a:spcBef>
              <a:spcAft>
                <a:spcPts val="0"/>
              </a:spcAft>
              <a:defRPr/>
            </a:pPr>
            <a:r>
              <a:rPr lang="it-IT" sz="1600" dirty="0" err="1" smtClean="0">
                <a:solidFill>
                  <a:srgbClr val="002060"/>
                </a:solidFill>
                <a:latin typeface="+mj-lt"/>
                <a:cs typeface="+mn-cs"/>
              </a:rPr>
              <a:t>Angiografi</a:t>
            </a:r>
            <a:r>
              <a:rPr lang="it-IT" sz="1600" dirty="0" smtClean="0">
                <a:solidFill>
                  <a:srgbClr val="002060"/>
                </a:solidFill>
                <a:latin typeface="+mj-lt"/>
                <a:cs typeface="+mn-cs"/>
              </a:rPr>
              <a:t> che permettono una modulazione in tempo reale dell’esposizione ed un  accurato controllo delle dosi di radiazioni, garantiscono pertanto maggior sicurezza sia per il paziente che per l’operatore.</a:t>
            </a:r>
            <a:endParaRPr lang="it-IT" sz="1600" dirty="0">
              <a:solidFill>
                <a:srgbClr val="002060"/>
              </a:solidFill>
              <a:latin typeface="+mj-lt"/>
              <a:cs typeface="+mn-cs"/>
            </a:endParaRPr>
          </a:p>
          <a:p>
            <a:pPr fontAlgn="auto">
              <a:spcBef>
                <a:spcPts val="0"/>
              </a:spcBef>
              <a:spcAft>
                <a:spcPts val="0"/>
              </a:spcAft>
              <a:defRPr/>
            </a:pPr>
            <a:endParaRPr lang="it-IT" sz="1600" dirty="0">
              <a:latin typeface="+mj-lt"/>
              <a:cs typeface="+mn-cs"/>
            </a:endParaRPr>
          </a:p>
          <a:p>
            <a:pPr fontAlgn="auto">
              <a:spcBef>
                <a:spcPts val="0"/>
              </a:spcBef>
              <a:spcAft>
                <a:spcPts val="0"/>
              </a:spcAft>
              <a:defRPr/>
            </a:pPr>
            <a:endParaRPr lang="it-IT" sz="700" dirty="0">
              <a:latin typeface="+mn-lt"/>
              <a:cs typeface="+mn-cs"/>
            </a:endParaRPr>
          </a:p>
        </p:txBody>
      </p:sp>
      <p:pic>
        <p:nvPicPr>
          <p:cNvPr id="27650" name="Picture 2" descr="https://www.gomrc.it/files/simonecarullo/NEWS/copertina-angiografi.jpg"/>
          <p:cNvPicPr>
            <a:picLocks noChangeAspect="1" noChangeArrowheads="1"/>
          </p:cNvPicPr>
          <p:nvPr/>
        </p:nvPicPr>
        <p:blipFill>
          <a:blip r:embed="rId2" cstate="print"/>
          <a:srcRect/>
          <a:stretch>
            <a:fillRect/>
          </a:stretch>
        </p:blipFill>
        <p:spPr bwMode="auto">
          <a:xfrm>
            <a:off x="5429256" y="2214554"/>
            <a:ext cx="2864663" cy="2857520"/>
          </a:xfrm>
          <a:prstGeom prst="rect">
            <a:avLst/>
          </a:prstGeom>
          <a:no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pic>
      <p:sp>
        <p:nvSpPr>
          <p:cNvPr id="6" name="Titolo 1"/>
          <p:cNvSpPr txBox="1">
            <a:spLocks/>
          </p:cNvSpPr>
          <p:nvPr/>
        </p:nvSpPr>
        <p:spPr bwMode="auto">
          <a:xfrm>
            <a:off x="357158" y="785794"/>
            <a:ext cx="8443914" cy="704866"/>
          </a:xfrm>
          <a:prstGeom prst="rect">
            <a:avLst/>
          </a:prstGeom>
          <a:noFill/>
          <a:ln w="9525">
            <a:noFill/>
            <a:miter lim="800000"/>
            <a:headEnd/>
            <a:tailEnd/>
          </a:ln>
        </p:spPr>
        <p:txBody>
          <a:bodyPr vert="horz" wrap="square" lIns="0" tIns="45720" rIns="0" bIns="0" numCol="1" anchor="b" anchorCtr="0" compatLnSpc="1">
            <a:prstTxWarp prst="textNoShape">
              <a:avLst/>
            </a:prstTxWarp>
            <a:noAutofit/>
          </a:bodyPr>
          <a:lstStyle/>
          <a:p>
            <a:pPr algn="ctr" fontAlgn="auto">
              <a:spcAft>
                <a:spcPts val="0"/>
              </a:spcAft>
              <a:defRPr/>
            </a:pPr>
            <a:r>
              <a:rPr lang="it-IT" sz="2400" b="1" dirty="0" smtClean="0">
                <a:solidFill>
                  <a:schemeClr val="accent1">
                    <a:lumMod val="50000"/>
                  </a:schemeClr>
                </a:solidFill>
                <a:effectLst>
                  <a:outerShdw blurRad="38100" dist="38100" dir="2700000" algn="tl">
                    <a:srgbClr val="000000">
                      <a:alpha val="43137"/>
                    </a:srgbClr>
                  </a:outerShdw>
                </a:effectLst>
                <a:latin typeface="+mj-lt"/>
                <a:ea typeface="+mj-ea"/>
                <a:cs typeface="+mj-cs"/>
              </a:rPr>
              <a:t>Nuovi </a:t>
            </a:r>
            <a:r>
              <a:rPr lang="it-IT" sz="2400" b="1" dirty="0" err="1" smtClean="0">
                <a:solidFill>
                  <a:schemeClr val="accent1">
                    <a:lumMod val="50000"/>
                  </a:schemeClr>
                </a:solidFill>
                <a:effectLst>
                  <a:outerShdw blurRad="38100" dist="38100" dir="2700000" algn="tl">
                    <a:srgbClr val="000000">
                      <a:alpha val="43137"/>
                    </a:srgbClr>
                  </a:outerShdw>
                </a:effectLst>
                <a:latin typeface="+mj-lt"/>
                <a:ea typeface="+mj-ea"/>
                <a:cs typeface="+mj-cs"/>
              </a:rPr>
              <a:t>angiografi</a:t>
            </a:r>
            <a:r>
              <a:rPr lang="it-IT" sz="2400" b="1" dirty="0" smtClean="0">
                <a:solidFill>
                  <a:schemeClr val="accent1">
                    <a:lumMod val="50000"/>
                  </a:schemeClr>
                </a:solidFill>
                <a:effectLst>
                  <a:outerShdw blurRad="38100" dist="38100" dir="2700000" algn="tl">
                    <a:srgbClr val="000000">
                      <a:alpha val="43137"/>
                    </a:srgbClr>
                  </a:outerShdw>
                </a:effectLst>
                <a:latin typeface="+mj-lt"/>
                <a:ea typeface="+mj-ea"/>
                <a:cs typeface="+mj-cs"/>
              </a:rPr>
              <a:t>  per le sale di emodinamica </a:t>
            </a:r>
          </a:p>
          <a:p>
            <a:pPr algn="ctr" fontAlgn="auto">
              <a:spcAft>
                <a:spcPts val="0"/>
              </a:spcAft>
              <a:defRPr/>
            </a:pPr>
            <a:r>
              <a:rPr lang="it-IT" sz="2400" b="1" dirty="0" smtClean="0">
                <a:solidFill>
                  <a:schemeClr val="accent1">
                    <a:lumMod val="50000"/>
                  </a:schemeClr>
                </a:solidFill>
                <a:effectLst>
                  <a:outerShdw blurRad="38100" dist="38100" dir="2700000" algn="tl">
                    <a:srgbClr val="000000">
                      <a:alpha val="43137"/>
                    </a:srgbClr>
                  </a:outerShdw>
                </a:effectLst>
                <a:latin typeface="+mj-lt"/>
                <a:ea typeface="+mj-ea"/>
                <a:cs typeface="+mj-cs"/>
              </a:rPr>
              <a:t>della </a:t>
            </a:r>
            <a:r>
              <a:rPr lang="it-IT" sz="2400" b="1" dirty="0" err="1" smtClean="0">
                <a:solidFill>
                  <a:schemeClr val="accent1">
                    <a:lumMod val="50000"/>
                  </a:schemeClr>
                </a:solidFill>
                <a:effectLst>
                  <a:outerShdw blurRad="38100" dist="38100" dir="2700000" algn="tl">
                    <a:srgbClr val="000000">
                      <a:alpha val="43137"/>
                    </a:srgbClr>
                  </a:outerShdw>
                </a:effectLst>
                <a:latin typeface="+mj-lt"/>
                <a:ea typeface="+mj-ea"/>
                <a:cs typeface="+mj-cs"/>
              </a:rPr>
              <a:t>U.O.C.</a:t>
            </a:r>
            <a:r>
              <a:rPr lang="it-IT" sz="2400" b="1" dirty="0" smtClean="0">
                <a:solidFill>
                  <a:schemeClr val="accent1">
                    <a:lumMod val="50000"/>
                  </a:schemeClr>
                </a:solidFill>
                <a:effectLst>
                  <a:outerShdw blurRad="38100" dist="38100" dir="2700000" algn="tl">
                    <a:srgbClr val="000000">
                      <a:alpha val="43137"/>
                    </a:srgbClr>
                  </a:outerShdw>
                </a:effectLst>
                <a:latin typeface="+mj-lt"/>
                <a:ea typeface="+mj-ea"/>
                <a:cs typeface="+mj-cs"/>
              </a:rPr>
              <a:t> Cardiologia e UTIC</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7650"/>
                                        </p:tgtEl>
                                        <p:attrNameLst>
                                          <p:attrName>style.visibility</p:attrName>
                                        </p:attrNameLst>
                                      </p:cBhvr>
                                      <p:to>
                                        <p:strVal val="visible"/>
                                      </p:to>
                                    </p:set>
                                    <p:animEffect transition="in" filter="fade">
                                      <p:cBhvr>
                                        <p:cTn id="7" dur="500"/>
                                        <p:tgtEl>
                                          <p:spTgt spid="276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4572001" y="1428737"/>
            <a:ext cx="4500594" cy="4678204"/>
          </a:xfrm>
          <a:prstGeom prst="rect">
            <a:avLst/>
          </a:prstGeom>
          <a:noFill/>
        </p:spPr>
        <p:txBody>
          <a:bodyPr wrap="square">
            <a:spAutoFit/>
          </a:bodyPr>
          <a:lstStyle/>
          <a:p>
            <a:pPr fontAlgn="auto">
              <a:spcBef>
                <a:spcPts val="0"/>
              </a:spcBef>
              <a:spcAft>
                <a:spcPts val="0"/>
              </a:spcAft>
              <a:defRPr/>
            </a:pPr>
            <a:endParaRPr lang="it-IT" sz="1200" dirty="0">
              <a:latin typeface="+mj-lt"/>
              <a:cs typeface="+mn-cs"/>
            </a:endParaRPr>
          </a:p>
          <a:p>
            <a:pPr fontAlgn="auto">
              <a:spcBef>
                <a:spcPts val="0"/>
              </a:spcBef>
              <a:spcAft>
                <a:spcPts val="0"/>
              </a:spcAft>
              <a:defRPr/>
            </a:pPr>
            <a:endParaRPr lang="it-IT" sz="1400" dirty="0">
              <a:latin typeface="+mj-lt"/>
              <a:cs typeface="+mn-cs"/>
            </a:endParaRPr>
          </a:p>
          <a:p>
            <a:pPr algn="just" fontAlgn="auto">
              <a:spcBef>
                <a:spcPts val="0"/>
              </a:spcBef>
              <a:spcAft>
                <a:spcPts val="0"/>
              </a:spcAft>
              <a:defRPr/>
            </a:pPr>
            <a:r>
              <a:rPr lang="it-IT" sz="1600" dirty="0" smtClean="0">
                <a:solidFill>
                  <a:srgbClr val="002060"/>
                </a:solidFill>
                <a:latin typeface="+mj-lt"/>
                <a:cs typeface="+mn-cs"/>
              </a:rPr>
              <a:t>Installata, presso il Presidio “Morelli”, in locali adiacenti alle U.O.C. C.T.M.O., Ematologia ed Oncologia Medica, la nuova struttura UFA </a:t>
            </a:r>
            <a:r>
              <a:rPr lang="it-IT" sz="1600" dirty="0">
                <a:solidFill>
                  <a:srgbClr val="002060"/>
                </a:solidFill>
                <a:latin typeface="+mj-lt"/>
                <a:cs typeface="+mn-cs"/>
              </a:rPr>
              <a:t>afferente alla U.O.C. di Farmacia, deputata alla </a:t>
            </a:r>
            <a:r>
              <a:rPr lang="it-IT" sz="1600" b="1" dirty="0">
                <a:solidFill>
                  <a:srgbClr val="002060"/>
                </a:solidFill>
                <a:latin typeface="+mj-lt"/>
                <a:cs typeface="+mn-cs"/>
              </a:rPr>
              <a:t>produzione e manipolazione dei farmaci </a:t>
            </a:r>
            <a:r>
              <a:rPr lang="it-IT" sz="1600" b="1" dirty="0" smtClean="0">
                <a:solidFill>
                  <a:srgbClr val="002060"/>
                </a:solidFill>
                <a:latin typeface="+mj-lt"/>
                <a:cs typeface="+mn-cs"/>
              </a:rPr>
              <a:t>chemioterapici.</a:t>
            </a:r>
            <a:endParaRPr lang="it-IT" sz="1600" dirty="0">
              <a:solidFill>
                <a:srgbClr val="002060"/>
              </a:solidFill>
              <a:latin typeface="+mj-lt"/>
              <a:cs typeface="+mn-cs"/>
            </a:endParaRPr>
          </a:p>
          <a:p>
            <a:pPr algn="just" fontAlgn="auto">
              <a:spcBef>
                <a:spcPts val="0"/>
              </a:spcBef>
              <a:spcAft>
                <a:spcPts val="0"/>
              </a:spcAft>
              <a:defRPr/>
            </a:pPr>
            <a:endParaRPr lang="it-IT" sz="1600" dirty="0">
              <a:solidFill>
                <a:srgbClr val="002060"/>
              </a:solidFill>
              <a:latin typeface="+mj-lt"/>
              <a:cs typeface="+mn-cs"/>
            </a:endParaRPr>
          </a:p>
          <a:p>
            <a:pPr algn="just" fontAlgn="auto">
              <a:spcBef>
                <a:spcPts val="0"/>
              </a:spcBef>
              <a:spcAft>
                <a:spcPts val="0"/>
              </a:spcAft>
              <a:defRPr/>
            </a:pPr>
            <a:r>
              <a:rPr lang="it-IT" sz="1600" dirty="0">
                <a:solidFill>
                  <a:srgbClr val="002060"/>
                </a:solidFill>
                <a:latin typeface="+mj-lt"/>
                <a:cs typeface="+mn-cs"/>
              </a:rPr>
              <a:t>L’Unità è dotata di un </a:t>
            </a:r>
            <a:r>
              <a:rPr lang="it-IT" sz="1600" b="1" dirty="0">
                <a:solidFill>
                  <a:srgbClr val="002060"/>
                </a:solidFill>
                <a:latin typeface="+mj-lt"/>
                <a:cs typeface="+mn-cs"/>
              </a:rPr>
              <a:t>sistema robotico</a:t>
            </a:r>
            <a:r>
              <a:rPr lang="it-IT" sz="1600" dirty="0">
                <a:solidFill>
                  <a:srgbClr val="002060"/>
                </a:solidFill>
                <a:latin typeface="+mj-lt"/>
                <a:cs typeface="+mn-cs"/>
              </a:rPr>
              <a:t> </a:t>
            </a:r>
            <a:r>
              <a:rPr lang="it-IT" sz="1600" dirty="0" smtClean="0">
                <a:solidFill>
                  <a:srgbClr val="002060"/>
                </a:solidFill>
                <a:latin typeface="+mj-lt"/>
                <a:cs typeface="+mn-cs"/>
              </a:rPr>
              <a:t>che consente una significativa contrazione dei tempi di attesa per l’erogazione delle terapie per i pazienti </a:t>
            </a:r>
            <a:r>
              <a:rPr lang="it-IT" sz="1600" dirty="0" err="1" smtClean="0">
                <a:solidFill>
                  <a:srgbClr val="002060"/>
                </a:solidFill>
                <a:latin typeface="+mj-lt"/>
                <a:cs typeface="+mn-cs"/>
              </a:rPr>
              <a:t>oncoematologici</a:t>
            </a:r>
            <a:r>
              <a:rPr lang="it-IT" sz="1600" dirty="0" smtClean="0">
                <a:solidFill>
                  <a:srgbClr val="002060"/>
                </a:solidFill>
                <a:latin typeface="+mj-lt"/>
                <a:cs typeface="+mn-cs"/>
              </a:rPr>
              <a:t> con elevati standard di sicurezza per il paziente.</a:t>
            </a:r>
          </a:p>
          <a:p>
            <a:pPr algn="just" fontAlgn="auto">
              <a:spcBef>
                <a:spcPts val="0"/>
              </a:spcBef>
              <a:spcAft>
                <a:spcPts val="0"/>
              </a:spcAft>
              <a:defRPr/>
            </a:pPr>
            <a:endParaRPr lang="it-IT" sz="1600" dirty="0">
              <a:solidFill>
                <a:srgbClr val="002060"/>
              </a:solidFill>
              <a:latin typeface="+mj-lt"/>
              <a:cs typeface="+mn-cs"/>
            </a:endParaRPr>
          </a:p>
          <a:p>
            <a:pPr algn="just" fontAlgn="auto">
              <a:spcBef>
                <a:spcPts val="0"/>
              </a:spcBef>
              <a:spcAft>
                <a:spcPts val="0"/>
              </a:spcAft>
              <a:defRPr/>
            </a:pPr>
            <a:r>
              <a:rPr lang="it-IT" sz="1600" dirty="0" smtClean="0">
                <a:solidFill>
                  <a:srgbClr val="002060"/>
                </a:solidFill>
                <a:latin typeface="+mj-lt"/>
                <a:cs typeface="+mn-cs"/>
              </a:rPr>
              <a:t>Tale struttura opera, inoltre, in regime di </a:t>
            </a:r>
            <a:r>
              <a:rPr lang="it-IT" sz="1600" b="1" dirty="0" smtClean="0">
                <a:solidFill>
                  <a:srgbClr val="002060"/>
                </a:solidFill>
                <a:latin typeface="+mj-lt"/>
                <a:cs typeface="+mn-cs"/>
              </a:rPr>
              <a:t>convenzione con l’ASP, </a:t>
            </a:r>
            <a:r>
              <a:rPr lang="it-IT" sz="1600" dirty="0" smtClean="0">
                <a:solidFill>
                  <a:srgbClr val="002060"/>
                </a:solidFill>
                <a:latin typeface="+mj-lt"/>
                <a:cs typeface="+mn-cs"/>
              </a:rPr>
              <a:t>garantirà la manipolazione e produzione dei farmaci chemioterapici anche alle strutture oncologiche di tutta la provincia di Reggio Calabria.</a:t>
            </a:r>
            <a:endParaRPr lang="it-IT" sz="600" dirty="0">
              <a:latin typeface="+mn-lt"/>
              <a:cs typeface="+mn-cs"/>
            </a:endParaRPr>
          </a:p>
        </p:txBody>
      </p:sp>
      <p:pic>
        <p:nvPicPr>
          <p:cNvPr id="8196" name="Immagine 5" descr="ricercatore-femminile-laboratorio-con-provette-e-bottiglia-di-vaccino.jpg"/>
          <p:cNvPicPr>
            <a:picLocks noChangeAspect="1"/>
          </p:cNvPicPr>
          <p:nvPr/>
        </p:nvPicPr>
        <p:blipFill>
          <a:blip r:embed="rId2" cstate="print"/>
          <a:srcRect/>
          <a:stretch>
            <a:fillRect/>
          </a:stretch>
        </p:blipFill>
        <p:spPr bwMode="auto">
          <a:xfrm>
            <a:off x="179513" y="2276872"/>
            <a:ext cx="4392487" cy="337430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itolo 1"/>
          <p:cNvSpPr txBox="1">
            <a:spLocks/>
          </p:cNvSpPr>
          <p:nvPr/>
        </p:nvSpPr>
        <p:spPr bwMode="auto">
          <a:xfrm>
            <a:off x="457200" y="990602"/>
            <a:ext cx="8229600" cy="366696"/>
          </a:xfrm>
          <a:prstGeom prst="rect">
            <a:avLst/>
          </a:prstGeom>
          <a:noFill/>
          <a:ln w="9525">
            <a:noFill/>
            <a:miter lim="800000"/>
            <a:headEnd/>
            <a:tailEnd/>
          </a:ln>
        </p:spPr>
        <p:txBody>
          <a:bodyPr vert="horz" wrap="square" lIns="0" tIns="45720" rIns="0" bIns="0" numCol="1" anchor="b" anchorCtr="0" compatLnSpc="1">
            <a:prstTxWarp prst="textNoShape">
              <a:avLst/>
            </a:prstTxWarp>
            <a:noAutofit/>
          </a:bodyPr>
          <a:lstStyle/>
          <a:p>
            <a:pPr marL="0" marR="0" lvl="0" indent="0" algn="l" defTabSz="914400" rtl="0" eaLnBrk="1" fontAlgn="auto" latinLnBrk="0" hangingPunct="1">
              <a:lnSpc>
                <a:spcPts val="4500"/>
              </a:lnSpc>
              <a:spcBef>
                <a:spcPct val="0"/>
              </a:spcBef>
              <a:spcAft>
                <a:spcPts val="0"/>
              </a:spcAft>
              <a:buClrTx/>
              <a:buSzTx/>
              <a:buFontTx/>
              <a:buNone/>
              <a:tabLst/>
              <a:defRPr/>
            </a:pPr>
            <a:endParaRPr kumimoji="0" lang="it-IT" sz="2400" b="1" i="0" u="none" strike="noStrike" kern="1200" cap="none" spc="0" normalizeH="0" baseline="0" noProof="0" dirty="0">
              <a:ln>
                <a:noFill/>
              </a:ln>
              <a:solidFill>
                <a:schemeClr val="accent1">
                  <a:lumMod val="50000"/>
                </a:schemeClr>
              </a:solidFill>
              <a:effectLst>
                <a:outerShdw blurRad="38100" dist="38100" dir="2700000" algn="tl">
                  <a:srgbClr val="000000">
                    <a:alpha val="43137"/>
                  </a:srgbClr>
                </a:outerShdw>
              </a:effectLst>
              <a:uLnTx/>
              <a:uFillTx/>
              <a:latin typeface="+mj-lt"/>
              <a:ea typeface="+mj-ea"/>
              <a:cs typeface="+mj-cs"/>
            </a:endParaRPr>
          </a:p>
        </p:txBody>
      </p:sp>
      <p:sp>
        <p:nvSpPr>
          <p:cNvPr id="7" name="Rettangolo 6"/>
          <p:cNvSpPr/>
          <p:nvPr/>
        </p:nvSpPr>
        <p:spPr>
          <a:xfrm>
            <a:off x="357158" y="928670"/>
            <a:ext cx="7215237" cy="461665"/>
          </a:xfrm>
          <a:prstGeom prst="rect">
            <a:avLst/>
          </a:prstGeom>
        </p:spPr>
        <p:txBody>
          <a:bodyPr wrap="square">
            <a:spAutoFit/>
          </a:bodyPr>
          <a:lstStyle/>
          <a:p>
            <a:pPr marL="342900" lvl="0" indent="-342900" algn="ctr" fontAlgn="auto">
              <a:spcAft>
                <a:spcPts val="0"/>
              </a:spcAft>
              <a:defRPr/>
            </a:pPr>
            <a:r>
              <a:rPr lang="it-IT" sz="2400" b="1" dirty="0" smtClean="0">
                <a:solidFill>
                  <a:schemeClr val="accent1">
                    <a:lumMod val="50000"/>
                  </a:schemeClr>
                </a:solidFill>
                <a:effectLst>
                  <a:outerShdw blurRad="38100" dist="38100" dir="2700000" algn="tl">
                    <a:srgbClr val="000000">
                      <a:alpha val="43137"/>
                    </a:srgbClr>
                  </a:outerShdw>
                </a:effectLst>
                <a:latin typeface="+mj-lt"/>
                <a:ea typeface="+mj-ea"/>
                <a:cs typeface="+mj-cs"/>
              </a:rPr>
              <a:t>Attivazione Unità Farmaci Antiblastici (UFA)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fade">
                                      <p:cBhvr>
                                        <p:cTn id="7" dur="10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428750" y="928670"/>
            <a:ext cx="5965825" cy="358775"/>
          </a:xfrm>
        </p:spPr>
        <p:txBody>
          <a:bodyPr>
            <a:noAutofit/>
          </a:bodyPr>
          <a:lstStyle/>
          <a:p>
            <a:pPr marL="342900" indent="-342900" algn="ctr" fontAlgn="auto">
              <a:spcAft>
                <a:spcPts val="0"/>
              </a:spcAft>
              <a:defRPr/>
            </a:pPr>
            <a:r>
              <a:rPr lang="it-IT" sz="2000" b="1" dirty="0" smtClean="0">
                <a:effectLst>
                  <a:outerShdw blurRad="38100" dist="38100" dir="2700000" algn="tl">
                    <a:srgbClr val="000000">
                      <a:alpha val="43137"/>
                    </a:srgbClr>
                  </a:outerShdw>
                </a:effectLst>
              </a:rPr>
              <a:t/>
            </a:r>
            <a:br>
              <a:rPr lang="it-IT" sz="2000" b="1" dirty="0" smtClean="0">
                <a:effectLst>
                  <a:outerShdw blurRad="38100" dist="38100" dir="2700000" algn="tl">
                    <a:srgbClr val="000000">
                      <a:alpha val="43137"/>
                    </a:srgbClr>
                  </a:outerShdw>
                </a:effectLst>
              </a:rPr>
            </a:br>
            <a:r>
              <a:rPr lang="it-IT" sz="2000" b="1" dirty="0" smtClean="0">
                <a:effectLst>
                  <a:outerShdw blurRad="38100" dist="38100" dir="2700000" algn="tl">
                    <a:srgbClr val="000000">
                      <a:alpha val="43137"/>
                    </a:srgbClr>
                  </a:outerShdw>
                </a:effectLst>
              </a:rPr>
              <a:t/>
            </a:r>
            <a:br>
              <a:rPr lang="it-IT" sz="2000" b="1" dirty="0" smtClean="0">
                <a:effectLst>
                  <a:outerShdw blurRad="38100" dist="38100" dir="2700000" algn="tl">
                    <a:srgbClr val="000000">
                      <a:alpha val="43137"/>
                    </a:srgbClr>
                  </a:outerShdw>
                </a:effectLst>
              </a:rPr>
            </a:br>
            <a:r>
              <a:rPr lang="it-IT" sz="2000" b="1" dirty="0" smtClean="0">
                <a:effectLst>
                  <a:outerShdw blurRad="38100" dist="38100" dir="2700000" algn="tl">
                    <a:srgbClr val="000000">
                      <a:alpha val="43137"/>
                    </a:srgbClr>
                  </a:outerShdw>
                </a:effectLst>
              </a:rPr>
              <a:t/>
            </a:r>
            <a:br>
              <a:rPr lang="it-IT" sz="2000" b="1" dirty="0" smtClean="0">
                <a:effectLst>
                  <a:outerShdw blurRad="38100" dist="38100" dir="2700000" algn="tl">
                    <a:srgbClr val="000000">
                      <a:alpha val="43137"/>
                    </a:srgbClr>
                  </a:outerShdw>
                </a:effectLst>
              </a:rPr>
            </a:br>
            <a:r>
              <a:rPr lang="it-IT" sz="2400" b="1" dirty="0" err="1" smtClean="0">
                <a:effectLst>
                  <a:outerShdw blurRad="38100" dist="38100" dir="2700000" algn="tl">
                    <a:srgbClr val="000000">
                      <a:alpha val="43137"/>
                    </a:srgbClr>
                  </a:outerShdw>
                </a:effectLst>
              </a:rPr>
              <a:t>Pre-ospedalizzazione</a:t>
            </a:r>
            <a:r>
              <a:rPr lang="it-IT" sz="2400" b="1" dirty="0" smtClean="0">
                <a:effectLst>
                  <a:outerShdw blurRad="38100" dist="38100" dir="2700000" algn="tl">
                    <a:srgbClr val="000000">
                      <a:alpha val="43137"/>
                    </a:srgbClr>
                  </a:outerShdw>
                </a:effectLst>
              </a:rPr>
              <a:t> centralizzata</a:t>
            </a:r>
          </a:p>
        </p:txBody>
      </p:sp>
      <p:sp>
        <p:nvSpPr>
          <p:cNvPr id="5" name="CasellaDiTesto 4"/>
          <p:cNvSpPr txBox="1"/>
          <p:nvPr/>
        </p:nvSpPr>
        <p:spPr>
          <a:xfrm>
            <a:off x="4286248" y="1571612"/>
            <a:ext cx="4606927" cy="4278094"/>
          </a:xfrm>
          <a:prstGeom prst="rect">
            <a:avLst/>
          </a:prstGeom>
          <a:noFill/>
        </p:spPr>
        <p:txBody>
          <a:bodyPr wrap="square">
            <a:spAutoFit/>
          </a:bodyPr>
          <a:lstStyle/>
          <a:p>
            <a:pPr fontAlgn="auto">
              <a:spcBef>
                <a:spcPts val="0"/>
              </a:spcBef>
              <a:spcAft>
                <a:spcPts val="0"/>
              </a:spcAft>
              <a:defRPr/>
            </a:pPr>
            <a:endParaRPr lang="it-IT" sz="2000" b="1" i="1" dirty="0">
              <a:solidFill>
                <a:srgbClr val="C00000"/>
              </a:solidFill>
              <a:latin typeface="+mj-lt"/>
              <a:cs typeface="+mn-cs"/>
            </a:endParaRPr>
          </a:p>
          <a:p>
            <a:pPr algn="just" fontAlgn="auto">
              <a:spcBef>
                <a:spcPts val="0"/>
              </a:spcBef>
              <a:spcAft>
                <a:spcPts val="0"/>
              </a:spcAft>
              <a:defRPr/>
            </a:pPr>
            <a:r>
              <a:rPr lang="it-IT" dirty="0" smtClean="0">
                <a:solidFill>
                  <a:srgbClr val="002060"/>
                </a:solidFill>
                <a:latin typeface="+mj-lt"/>
                <a:cs typeface="+mn-cs"/>
              </a:rPr>
              <a:t>La </a:t>
            </a:r>
            <a:r>
              <a:rPr lang="it-IT" b="1" dirty="0" smtClean="0">
                <a:solidFill>
                  <a:srgbClr val="002060"/>
                </a:solidFill>
                <a:latin typeface="+mj-lt"/>
                <a:cs typeface="+mn-cs"/>
              </a:rPr>
              <a:t>centralizzazione della </a:t>
            </a:r>
            <a:r>
              <a:rPr lang="it-IT" b="1" dirty="0" err="1" smtClean="0">
                <a:solidFill>
                  <a:srgbClr val="002060"/>
                </a:solidFill>
                <a:latin typeface="+mj-lt"/>
                <a:cs typeface="+mn-cs"/>
              </a:rPr>
              <a:t>pre-ospedalizzazione</a:t>
            </a:r>
            <a:r>
              <a:rPr lang="it-IT" dirty="0" smtClean="0">
                <a:solidFill>
                  <a:srgbClr val="002060"/>
                </a:solidFill>
                <a:latin typeface="+mj-lt"/>
                <a:cs typeface="+mn-cs"/>
              </a:rPr>
              <a:t> in luogo della </a:t>
            </a:r>
            <a:r>
              <a:rPr lang="it-IT" dirty="0" err="1" smtClean="0">
                <a:solidFill>
                  <a:srgbClr val="002060"/>
                </a:solidFill>
                <a:latin typeface="+mj-lt"/>
                <a:cs typeface="+mn-cs"/>
              </a:rPr>
              <a:t>pre-ospedalizzazione</a:t>
            </a:r>
            <a:r>
              <a:rPr lang="it-IT" dirty="0" smtClean="0">
                <a:solidFill>
                  <a:srgbClr val="002060"/>
                </a:solidFill>
                <a:latin typeface="+mj-lt"/>
                <a:cs typeface="+mn-cs"/>
              </a:rPr>
              <a:t> effettuata da ogni singola U.O. consente </a:t>
            </a:r>
            <a:r>
              <a:rPr lang="it-IT" dirty="0">
                <a:solidFill>
                  <a:srgbClr val="002060"/>
                </a:solidFill>
                <a:latin typeface="+mj-lt"/>
                <a:cs typeface="+mn-cs"/>
              </a:rPr>
              <a:t>maggiore </a:t>
            </a:r>
            <a:r>
              <a:rPr lang="it-IT" b="1" dirty="0">
                <a:solidFill>
                  <a:srgbClr val="002060"/>
                </a:solidFill>
                <a:latin typeface="+mj-lt"/>
                <a:cs typeface="+mn-cs"/>
              </a:rPr>
              <a:t>efficienza</a:t>
            </a:r>
            <a:r>
              <a:rPr lang="it-IT" dirty="0">
                <a:solidFill>
                  <a:srgbClr val="002060"/>
                </a:solidFill>
                <a:latin typeface="+mj-lt"/>
                <a:cs typeface="+mn-cs"/>
              </a:rPr>
              <a:t> degli accertamenti propedeutici </a:t>
            </a:r>
            <a:r>
              <a:rPr lang="it-IT" b="1" dirty="0">
                <a:solidFill>
                  <a:srgbClr val="002060"/>
                </a:solidFill>
                <a:latin typeface="+mj-lt"/>
                <a:cs typeface="+mn-cs"/>
              </a:rPr>
              <a:t>all’intervento chirurgico</a:t>
            </a:r>
            <a:r>
              <a:rPr lang="it-IT" dirty="0">
                <a:solidFill>
                  <a:srgbClr val="002060"/>
                </a:solidFill>
                <a:latin typeface="+mj-lt"/>
              </a:rPr>
              <a:t>, </a:t>
            </a:r>
            <a:r>
              <a:rPr lang="it-IT" b="1" dirty="0">
                <a:solidFill>
                  <a:srgbClr val="002060"/>
                </a:solidFill>
                <a:latin typeface="+mj-lt"/>
              </a:rPr>
              <a:t>nel rispetto delle classi di priorità </a:t>
            </a:r>
            <a:r>
              <a:rPr lang="it-IT" dirty="0">
                <a:solidFill>
                  <a:srgbClr val="002060"/>
                </a:solidFill>
                <a:latin typeface="+mj-lt"/>
              </a:rPr>
              <a:t>definite </a:t>
            </a:r>
            <a:r>
              <a:rPr lang="it-IT" dirty="0" smtClean="0">
                <a:solidFill>
                  <a:srgbClr val="002060"/>
                </a:solidFill>
                <a:latin typeface="+mj-lt"/>
              </a:rPr>
              <a:t>dal </a:t>
            </a:r>
            <a:r>
              <a:rPr lang="it-IT" dirty="0">
                <a:solidFill>
                  <a:srgbClr val="002060"/>
                </a:solidFill>
                <a:latin typeface="+mj-lt"/>
              </a:rPr>
              <a:t>Piano Nazionale di Gestione delle </a:t>
            </a:r>
            <a:r>
              <a:rPr lang="it-IT" dirty="0" smtClean="0">
                <a:solidFill>
                  <a:srgbClr val="002060"/>
                </a:solidFill>
                <a:latin typeface="+mj-lt"/>
              </a:rPr>
              <a:t>Liste </a:t>
            </a:r>
            <a:r>
              <a:rPr lang="it-IT" dirty="0">
                <a:solidFill>
                  <a:srgbClr val="002060"/>
                </a:solidFill>
                <a:latin typeface="+mj-lt"/>
              </a:rPr>
              <a:t>di </a:t>
            </a:r>
            <a:r>
              <a:rPr lang="it-IT" dirty="0" smtClean="0">
                <a:solidFill>
                  <a:srgbClr val="002060"/>
                </a:solidFill>
                <a:latin typeface="+mj-lt"/>
              </a:rPr>
              <a:t>Attesa e dà maggiori garanzie in tema di trasparenza nella gestione delle stesse.</a:t>
            </a:r>
            <a:endParaRPr lang="it-IT" dirty="0">
              <a:solidFill>
                <a:srgbClr val="002060"/>
              </a:solidFill>
              <a:latin typeface="+mj-lt"/>
            </a:endParaRPr>
          </a:p>
          <a:p>
            <a:pPr algn="just" fontAlgn="auto">
              <a:spcBef>
                <a:spcPts val="0"/>
              </a:spcBef>
              <a:spcAft>
                <a:spcPts val="0"/>
              </a:spcAft>
              <a:defRPr/>
            </a:pPr>
            <a:endParaRPr lang="it-IT" dirty="0">
              <a:solidFill>
                <a:srgbClr val="002060"/>
              </a:solidFill>
              <a:latin typeface="+mj-lt"/>
              <a:cs typeface="+mn-cs"/>
            </a:endParaRPr>
          </a:p>
          <a:p>
            <a:pPr algn="just" fontAlgn="auto">
              <a:spcBef>
                <a:spcPts val="0"/>
              </a:spcBef>
              <a:spcAft>
                <a:spcPts val="0"/>
              </a:spcAft>
              <a:defRPr/>
            </a:pPr>
            <a:r>
              <a:rPr lang="it-IT" dirty="0" smtClean="0">
                <a:solidFill>
                  <a:srgbClr val="002060"/>
                </a:solidFill>
                <a:latin typeface="+mj-lt"/>
                <a:cs typeface="+mn-cs"/>
              </a:rPr>
              <a:t>Sono stati richiamati</a:t>
            </a:r>
            <a:r>
              <a:rPr lang="it-IT" b="1" dirty="0" smtClean="0">
                <a:solidFill>
                  <a:srgbClr val="002060"/>
                </a:solidFill>
                <a:latin typeface="+mj-lt"/>
                <a:cs typeface="+mn-cs"/>
              </a:rPr>
              <a:t> 1.920 pazienti </a:t>
            </a:r>
            <a:r>
              <a:rPr lang="it-IT" dirty="0" smtClean="0">
                <a:solidFill>
                  <a:srgbClr val="002060"/>
                </a:solidFill>
                <a:latin typeface="+mj-lt"/>
                <a:cs typeface="+mn-cs"/>
              </a:rPr>
              <a:t>in lista di attesa dal 2024 e, di questi,  circa </a:t>
            </a:r>
            <a:r>
              <a:rPr lang="it-IT" b="1" dirty="0" smtClean="0">
                <a:solidFill>
                  <a:srgbClr val="002060"/>
                </a:solidFill>
                <a:latin typeface="+mj-lt"/>
                <a:cs typeface="+mn-cs"/>
              </a:rPr>
              <a:t>800 pazienti </a:t>
            </a:r>
            <a:r>
              <a:rPr lang="it-IT" dirty="0" smtClean="0">
                <a:solidFill>
                  <a:srgbClr val="002060"/>
                </a:solidFill>
                <a:latin typeface="+mj-lt"/>
                <a:cs typeface="+mn-cs"/>
              </a:rPr>
              <a:t>sono stati </a:t>
            </a:r>
            <a:r>
              <a:rPr lang="it-IT" dirty="0">
                <a:solidFill>
                  <a:srgbClr val="002060"/>
                </a:solidFill>
                <a:latin typeface="+mj-lt"/>
                <a:cs typeface="+mn-cs"/>
              </a:rPr>
              <a:t>preparati per </a:t>
            </a:r>
            <a:r>
              <a:rPr lang="it-IT" dirty="0" smtClean="0">
                <a:solidFill>
                  <a:srgbClr val="002060"/>
                </a:solidFill>
                <a:latin typeface="+mj-lt"/>
                <a:cs typeface="+mn-cs"/>
              </a:rPr>
              <a:t>l’intervento.</a:t>
            </a:r>
            <a:endParaRPr lang="it-IT" sz="1200" dirty="0">
              <a:latin typeface="+mj-lt"/>
              <a:cs typeface="+mn-cs"/>
            </a:endParaRPr>
          </a:p>
          <a:p>
            <a:pPr fontAlgn="auto">
              <a:spcBef>
                <a:spcPts val="0"/>
              </a:spcBef>
              <a:spcAft>
                <a:spcPts val="0"/>
              </a:spcAft>
              <a:defRPr/>
            </a:pPr>
            <a:endParaRPr lang="it-IT" sz="1200" b="1" dirty="0">
              <a:latin typeface="+mj-lt"/>
              <a:cs typeface="+mn-cs"/>
            </a:endParaRPr>
          </a:p>
          <a:p>
            <a:pPr fontAlgn="auto">
              <a:spcBef>
                <a:spcPts val="0"/>
              </a:spcBef>
              <a:spcAft>
                <a:spcPts val="0"/>
              </a:spcAft>
              <a:defRPr/>
            </a:pPr>
            <a:endParaRPr lang="it-IT" sz="600" dirty="0">
              <a:latin typeface="+mn-lt"/>
              <a:cs typeface="+mn-cs"/>
            </a:endParaRPr>
          </a:p>
        </p:txBody>
      </p:sp>
      <p:pic>
        <p:nvPicPr>
          <p:cNvPr id="10244" name="Immagine 6" descr="preospedalizzazione-2025.jpg"/>
          <p:cNvPicPr>
            <a:picLocks noChangeAspect="1"/>
          </p:cNvPicPr>
          <p:nvPr/>
        </p:nvPicPr>
        <p:blipFill>
          <a:blip r:embed="rId2" cstate="print"/>
          <a:srcRect/>
          <a:stretch>
            <a:fillRect/>
          </a:stretch>
        </p:blipFill>
        <p:spPr bwMode="auto">
          <a:xfrm>
            <a:off x="395288" y="1785926"/>
            <a:ext cx="3724292" cy="3724292"/>
          </a:xfrm>
          <a:prstGeom prst="rect">
            <a:avLst/>
          </a:prstGeom>
          <a:gradFill>
            <a:gsLst>
              <a:gs pos="0">
                <a:schemeClr val="accent1">
                  <a:tint val="66000"/>
                  <a:satMod val="160000"/>
                  <a:alpha val="0"/>
                </a:schemeClr>
              </a:gs>
              <a:gs pos="50000">
                <a:schemeClr val="accent1">
                  <a:tint val="44500"/>
                  <a:satMod val="160000"/>
                </a:schemeClr>
              </a:gs>
              <a:gs pos="100000">
                <a:schemeClr val="accent1">
                  <a:tint val="23500"/>
                  <a:satMod val="160000"/>
                </a:schemeClr>
              </a:gs>
            </a:gsLst>
            <a:lin ang="5400000" scaled="0"/>
          </a:gradFill>
          <a:ln w="95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miter lim="800000"/>
            <a:headEnd/>
            <a:tailEnd/>
          </a:ln>
          <a:effectLst>
            <a:outerShdw blurRad="50800" dist="50800" dir="7140000" algn="ctr" rotWithShape="0">
              <a:srgbClr val="000000"/>
            </a:out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244"/>
                                        </p:tgtEl>
                                        <p:attrNameLst>
                                          <p:attrName>style.visibility</p:attrName>
                                        </p:attrNameLst>
                                      </p:cBhvr>
                                      <p:to>
                                        <p:strVal val="visible"/>
                                      </p:to>
                                    </p:set>
                                    <p:animEffect transition="in" filter="fade">
                                      <p:cBhvr>
                                        <p:cTn id="7" dur="1000"/>
                                        <p:tgtEl>
                                          <p:spTgt spid="10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179388" y="1285860"/>
            <a:ext cx="5392744" cy="4801314"/>
          </a:xfrm>
          <a:prstGeom prst="rect">
            <a:avLst/>
          </a:prstGeom>
          <a:noFill/>
        </p:spPr>
        <p:txBody>
          <a:bodyPr wrap="square">
            <a:spAutoFit/>
          </a:bodyPr>
          <a:lstStyle/>
          <a:p>
            <a:pPr fontAlgn="auto">
              <a:spcBef>
                <a:spcPts val="0"/>
              </a:spcBef>
              <a:spcAft>
                <a:spcPts val="0"/>
              </a:spcAft>
              <a:defRPr/>
            </a:pPr>
            <a:endParaRPr lang="it-IT" sz="1400" b="1" dirty="0">
              <a:latin typeface="+mj-lt"/>
              <a:cs typeface="+mn-cs"/>
            </a:endParaRPr>
          </a:p>
          <a:p>
            <a:pPr>
              <a:defRPr/>
            </a:pPr>
            <a:endParaRPr lang="it-IT" sz="1600" b="1" dirty="0" smtClean="0">
              <a:latin typeface="+mj-lt"/>
            </a:endParaRPr>
          </a:p>
          <a:p>
            <a:pPr>
              <a:defRPr/>
            </a:pPr>
            <a:r>
              <a:rPr lang="it-IT" dirty="0" smtClean="0">
                <a:solidFill>
                  <a:srgbClr val="002060"/>
                </a:solidFill>
                <a:latin typeface="+mj-lt"/>
              </a:rPr>
              <a:t>Attivati</a:t>
            </a:r>
            <a:r>
              <a:rPr lang="it-IT" b="1" dirty="0" smtClean="0">
                <a:solidFill>
                  <a:srgbClr val="002060"/>
                </a:solidFill>
                <a:latin typeface="+mj-lt"/>
              </a:rPr>
              <a:t> n. 9 </a:t>
            </a:r>
            <a:r>
              <a:rPr lang="it-IT" b="1" dirty="0">
                <a:solidFill>
                  <a:srgbClr val="002060"/>
                </a:solidFill>
                <a:latin typeface="+mj-lt"/>
              </a:rPr>
              <a:t>ambulatori di prima visita con personale </a:t>
            </a:r>
            <a:r>
              <a:rPr lang="it-IT" b="1" dirty="0" smtClean="0">
                <a:solidFill>
                  <a:srgbClr val="002060"/>
                </a:solidFill>
                <a:latin typeface="+mj-lt"/>
              </a:rPr>
              <a:t>dedicato </a:t>
            </a:r>
            <a:r>
              <a:rPr lang="it-IT" dirty="0" smtClean="0">
                <a:solidFill>
                  <a:srgbClr val="002060"/>
                </a:solidFill>
                <a:latin typeface="+mj-lt"/>
              </a:rPr>
              <a:t>per le seguenti specialità:</a:t>
            </a:r>
            <a:r>
              <a:rPr lang="it-IT" dirty="0">
                <a:solidFill>
                  <a:srgbClr val="002060"/>
                </a:solidFill>
                <a:latin typeface="+mj-lt"/>
              </a:rPr>
              <a:t> </a:t>
            </a:r>
          </a:p>
          <a:p>
            <a:pPr>
              <a:buFont typeface="Wingdings" pitchFamily="2" charset="2"/>
              <a:buChar char="Ø"/>
              <a:defRPr/>
            </a:pPr>
            <a:r>
              <a:rPr lang="it-IT" dirty="0" smtClean="0">
                <a:solidFill>
                  <a:srgbClr val="002060"/>
                </a:solidFill>
                <a:latin typeface="+mj-lt"/>
              </a:rPr>
              <a:t>Neurochirurgia,</a:t>
            </a:r>
            <a:endParaRPr lang="it-IT" dirty="0">
              <a:solidFill>
                <a:srgbClr val="002060"/>
              </a:solidFill>
              <a:latin typeface="+mj-lt"/>
            </a:endParaRPr>
          </a:p>
          <a:p>
            <a:pPr>
              <a:buFont typeface="Wingdings" pitchFamily="2" charset="2"/>
              <a:buChar char="Ø"/>
              <a:defRPr/>
            </a:pPr>
            <a:r>
              <a:rPr lang="it-IT" dirty="0" smtClean="0">
                <a:solidFill>
                  <a:srgbClr val="002060"/>
                </a:solidFill>
                <a:latin typeface="+mj-lt"/>
              </a:rPr>
              <a:t>Cardiochirurgia, </a:t>
            </a:r>
            <a:endParaRPr lang="it-IT" dirty="0">
              <a:solidFill>
                <a:srgbClr val="002060"/>
              </a:solidFill>
              <a:latin typeface="+mj-lt"/>
            </a:endParaRPr>
          </a:p>
          <a:p>
            <a:pPr>
              <a:buFont typeface="Wingdings" pitchFamily="2" charset="2"/>
              <a:buChar char="Ø"/>
              <a:defRPr/>
            </a:pPr>
            <a:r>
              <a:rPr lang="it-IT" dirty="0" smtClean="0">
                <a:solidFill>
                  <a:srgbClr val="002060"/>
                </a:solidFill>
                <a:latin typeface="+mj-lt"/>
              </a:rPr>
              <a:t>Pneumologia (con spirometria), </a:t>
            </a:r>
            <a:endParaRPr lang="it-IT" dirty="0">
              <a:solidFill>
                <a:srgbClr val="002060"/>
              </a:solidFill>
              <a:latin typeface="+mj-lt"/>
            </a:endParaRPr>
          </a:p>
          <a:p>
            <a:pPr>
              <a:buFont typeface="Wingdings" pitchFamily="2" charset="2"/>
              <a:buChar char="Ø"/>
              <a:defRPr/>
            </a:pPr>
            <a:r>
              <a:rPr lang="it-IT" dirty="0" smtClean="0">
                <a:solidFill>
                  <a:srgbClr val="002060"/>
                </a:solidFill>
                <a:latin typeface="+mj-lt"/>
              </a:rPr>
              <a:t>Ortopedia e Traumatologia,</a:t>
            </a:r>
            <a:endParaRPr lang="it-IT" dirty="0">
              <a:solidFill>
                <a:srgbClr val="002060"/>
              </a:solidFill>
              <a:latin typeface="+mj-lt"/>
            </a:endParaRPr>
          </a:p>
          <a:p>
            <a:pPr>
              <a:buFont typeface="Wingdings" pitchFamily="2" charset="2"/>
              <a:buChar char="Ø"/>
              <a:defRPr/>
            </a:pPr>
            <a:r>
              <a:rPr lang="it-IT" dirty="0">
                <a:solidFill>
                  <a:srgbClr val="002060"/>
                </a:solidFill>
                <a:latin typeface="+mj-lt"/>
              </a:rPr>
              <a:t>Otorinolaringoiatria </a:t>
            </a:r>
            <a:r>
              <a:rPr lang="it-IT" sz="1600" dirty="0">
                <a:solidFill>
                  <a:srgbClr val="002060"/>
                </a:solidFill>
                <a:latin typeface="+mj-lt"/>
              </a:rPr>
              <a:t>(compreso Audiometria e Logopedia</a:t>
            </a:r>
            <a:r>
              <a:rPr lang="it-IT" sz="1600" dirty="0" smtClean="0">
                <a:solidFill>
                  <a:srgbClr val="002060"/>
                </a:solidFill>
                <a:latin typeface="+mj-lt"/>
              </a:rPr>
              <a:t>),</a:t>
            </a:r>
            <a:endParaRPr lang="it-IT" dirty="0">
              <a:solidFill>
                <a:srgbClr val="002060"/>
              </a:solidFill>
              <a:latin typeface="+mj-lt"/>
            </a:endParaRPr>
          </a:p>
          <a:p>
            <a:pPr>
              <a:buFont typeface="Wingdings" pitchFamily="2" charset="2"/>
              <a:buChar char="Ø"/>
              <a:defRPr/>
            </a:pPr>
            <a:r>
              <a:rPr lang="it-IT" dirty="0" smtClean="0">
                <a:solidFill>
                  <a:srgbClr val="002060"/>
                </a:solidFill>
                <a:latin typeface="+mj-lt"/>
              </a:rPr>
              <a:t>Gastroenterologia,</a:t>
            </a:r>
            <a:endParaRPr lang="it-IT" dirty="0">
              <a:solidFill>
                <a:srgbClr val="002060"/>
              </a:solidFill>
              <a:latin typeface="+mj-lt"/>
            </a:endParaRPr>
          </a:p>
          <a:p>
            <a:pPr>
              <a:buFont typeface="Wingdings" pitchFamily="2" charset="2"/>
              <a:buChar char="Ø"/>
              <a:defRPr/>
            </a:pPr>
            <a:r>
              <a:rPr lang="it-IT" dirty="0">
                <a:solidFill>
                  <a:srgbClr val="002060"/>
                </a:solidFill>
                <a:latin typeface="+mj-lt"/>
              </a:rPr>
              <a:t>Medicina </a:t>
            </a:r>
            <a:r>
              <a:rPr lang="it-IT" dirty="0" smtClean="0">
                <a:solidFill>
                  <a:srgbClr val="002060"/>
                </a:solidFill>
                <a:latin typeface="+mj-lt"/>
              </a:rPr>
              <a:t>Generale - Ecografia.</a:t>
            </a:r>
            <a:endParaRPr lang="it-IT" dirty="0">
              <a:solidFill>
                <a:srgbClr val="002060"/>
              </a:solidFill>
              <a:latin typeface="+mj-lt"/>
            </a:endParaRPr>
          </a:p>
          <a:p>
            <a:pPr>
              <a:defRPr/>
            </a:pPr>
            <a:endParaRPr lang="it-IT" dirty="0">
              <a:solidFill>
                <a:srgbClr val="002060"/>
              </a:solidFill>
              <a:latin typeface="+mj-lt"/>
            </a:endParaRPr>
          </a:p>
          <a:p>
            <a:pPr algn="just">
              <a:defRPr/>
            </a:pPr>
            <a:r>
              <a:rPr lang="it-IT" dirty="0">
                <a:solidFill>
                  <a:srgbClr val="002060"/>
                </a:solidFill>
                <a:latin typeface="+mj-lt"/>
              </a:rPr>
              <a:t>Gli ambulatori consentono una presa in carico centralizzata del paziente per garantire una gestione più efficace e efficiente dell’intero percorso </a:t>
            </a:r>
            <a:r>
              <a:rPr lang="it-IT" dirty="0" smtClean="0">
                <a:solidFill>
                  <a:srgbClr val="002060"/>
                </a:solidFill>
                <a:latin typeface="+mj-lt"/>
              </a:rPr>
              <a:t>assistenziale grazie al </a:t>
            </a:r>
            <a:r>
              <a:rPr lang="it-IT" b="1" i="1" dirty="0" smtClean="0">
                <a:solidFill>
                  <a:srgbClr val="002060"/>
                </a:solidFill>
                <a:latin typeface="+mj-lt"/>
              </a:rPr>
              <a:t>sistema di prenotazione </a:t>
            </a:r>
            <a:r>
              <a:rPr lang="it-IT" b="1" i="1" dirty="0">
                <a:solidFill>
                  <a:srgbClr val="002060"/>
                </a:solidFill>
                <a:latin typeface="+mj-lt"/>
              </a:rPr>
              <a:t>in uscita per </a:t>
            </a:r>
            <a:r>
              <a:rPr lang="it-IT" b="1" i="1" dirty="0" err="1">
                <a:solidFill>
                  <a:srgbClr val="002060"/>
                </a:solidFill>
                <a:latin typeface="+mj-lt"/>
              </a:rPr>
              <a:t>follow</a:t>
            </a:r>
            <a:r>
              <a:rPr lang="it-IT" b="1" i="1" dirty="0">
                <a:solidFill>
                  <a:srgbClr val="002060"/>
                </a:solidFill>
                <a:latin typeface="+mj-lt"/>
              </a:rPr>
              <a:t> up </a:t>
            </a:r>
            <a:r>
              <a:rPr lang="it-IT" b="1" i="1" dirty="0" smtClean="0">
                <a:solidFill>
                  <a:srgbClr val="002060"/>
                </a:solidFill>
                <a:latin typeface="+mj-lt"/>
              </a:rPr>
              <a:t>successivi.</a:t>
            </a:r>
            <a:endParaRPr lang="it-IT" sz="1200" b="1" dirty="0">
              <a:latin typeface="+mj-lt"/>
              <a:cs typeface="+mn-cs"/>
            </a:endParaRPr>
          </a:p>
          <a:p>
            <a:pPr fontAlgn="auto">
              <a:spcBef>
                <a:spcPts val="0"/>
              </a:spcBef>
              <a:spcAft>
                <a:spcPts val="0"/>
              </a:spcAft>
              <a:defRPr/>
            </a:pPr>
            <a:endParaRPr lang="it-IT" sz="600" dirty="0">
              <a:latin typeface="+mn-lt"/>
              <a:cs typeface="+mn-cs"/>
            </a:endParaRPr>
          </a:p>
        </p:txBody>
      </p:sp>
      <p:pic>
        <p:nvPicPr>
          <p:cNvPr id="7" name="Immagine 6" descr="AygeUploadFile.jfif"/>
          <p:cNvPicPr>
            <a:picLocks noChangeAspect="1"/>
          </p:cNvPicPr>
          <p:nvPr/>
        </p:nvPicPr>
        <p:blipFill>
          <a:blip r:embed="rId2" cstate="print"/>
          <a:stretch>
            <a:fillRect/>
          </a:stretch>
        </p:blipFill>
        <p:spPr>
          <a:xfrm>
            <a:off x="5461044" y="1857364"/>
            <a:ext cx="3682956" cy="5000636"/>
          </a:xfrm>
          <a:prstGeom prst="rect">
            <a:avLst/>
          </a:prstGeom>
          <a:ln>
            <a:noFill/>
          </a:ln>
          <a:effectLst>
            <a:softEdge rad="112500"/>
          </a:effectLst>
        </p:spPr>
      </p:pic>
      <p:sp>
        <p:nvSpPr>
          <p:cNvPr id="8" name="Titolo 1"/>
          <p:cNvSpPr>
            <a:spLocks noGrp="1"/>
          </p:cNvSpPr>
          <p:nvPr>
            <p:ph type="title"/>
          </p:nvPr>
        </p:nvSpPr>
        <p:spPr>
          <a:xfrm>
            <a:off x="357158" y="142853"/>
            <a:ext cx="7037417" cy="1071570"/>
          </a:xfrm>
        </p:spPr>
        <p:txBody>
          <a:bodyPr>
            <a:noAutofit/>
          </a:bodyPr>
          <a:lstStyle/>
          <a:p>
            <a:pPr algn="ctr" eaLnBrk="1" fontAlgn="auto" hangingPunct="1">
              <a:spcAft>
                <a:spcPts val="0"/>
              </a:spcAft>
              <a:defRPr/>
            </a:pPr>
            <a:r>
              <a:rPr lang="it-IT" sz="2000" b="1" dirty="0" smtClean="0">
                <a:effectLst>
                  <a:outerShdw blurRad="38100" dist="38100" dir="2700000" algn="tl">
                    <a:srgbClr val="000000">
                      <a:alpha val="43137"/>
                    </a:srgbClr>
                  </a:outerShdw>
                </a:effectLst>
              </a:rPr>
              <a:t/>
            </a:r>
            <a:br>
              <a:rPr lang="it-IT" sz="2000" b="1" dirty="0" smtClean="0">
                <a:effectLst>
                  <a:outerShdw blurRad="38100" dist="38100" dir="2700000" algn="tl">
                    <a:srgbClr val="000000">
                      <a:alpha val="43137"/>
                    </a:srgbClr>
                  </a:outerShdw>
                </a:effectLst>
              </a:rPr>
            </a:br>
            <a:r>
              <a:rPr lang="it-IT" sz="2000" b="1" dirty="0" smtClean="0">
                <a:effectLst>
                  <a:outerShdw blurRad="38100" dist="38100" dir="2700000" algn="tl">
                    <a:srgbClr val="000000">
                      <a:alpha val="43137"/>
                    </a:srgbClr>
                  </a:outerShdw>
                </a:effectLst>
              </a:rPr>
              <a:t/>
            </a:r>
            <a:br>
              <a:rPr lang="it-IT" sz="2000" b="1" dirty="0" smtClean="0">
                <a:effectLst>
                  <a:outerShdw blurRad="38100" dist="38100" dir="2700000" algn="tl">
                    <a:srgbClr val="000000">
                      <a:alpha val="43137"/>
                    </a:srgbClr>
                  </a:outerShdw>
                </a:effectLst>
              </a:rPr>
            </a:br>
            <a:r>
              <a:rPr lang="it-IT" sz="2000" b="1" dirty="0" smtClean="0">
                <a:effectLst>
                  <a:outerShdw blurRad="38100" dist="38100" dir="2700000" algn="tl">
                    <a:srgbClr val="000000">
                      <a:alpha val="43137"/>
                    </a:srgbClr>
                  </a:outerShdw>
                </a:effectLst>
              </a:rPr>
              <a:t/>
            </a:r>
            <a:br>
              <a:rPr lang="it-IT" sz="2000" b="1" dirty="0" smtClean="0">
                <a:effectLst>
                  <a:outerShdw blurRad="38100" dist="38100" dir="2700000" algn="tl">
                    <a:srgbClr val="000000">
                      <a:alpha val="43137"/>
                    </a:srgbClr>
                  </a:outerShdw>
                </a:effectLst>
              </a:rPr>
            </a:br>
            <a:r>
              <a:rPr lang="it-IT" sz="2400" b="1" dirty="0" smtClean="0">
                <a:effectLst>
                  <a:outerShdw blurRad="38100" dist="38100" dir="2700000" algn="tl">
                    <a:srgbClr val="000000">
                      <a:alpha val="43137"/>
                    </a:srgbClr>
                  </a:outerShdw>
                </a:effectLst>
              </a:rPr>
              <a:t>Attivazione Area </a:t>
            </a:r>
            <a:r>
              <a:rPr lang="it-IT" sz="2400" b="1" dirty="0" err="1" smtClean="0">
                <a:effectLst>
                  <a:outerShdw blurRad="38100" dist="38100" dir="2700000" algn="tl">
                    <a:srgbClr val="000000">
                      <a:alpha val="43137"/>
                    </a:srgbClr>
                  </a:outerShdw>
                </a:effectLst>
              </a:rPr>
              <a:t>Poliambulatoriale</a:t>
            </a:r>
            <a:r>
              <a:rPr lang="it-IT" sz="2400" b="1" dirty="0" smtClean="0">
                <a:effectLst>
                  <a:outerShdw blurRad="38100" dist="38100" dir="2700000" algn="tl">
                    <a:srgbClr val="000000">
                      <a:alpha val="43137"/>
                    </a:srgbClr>
                  </a:outerShdw>
                </a:effectLst>
              </a:rPr>
              <a:t> (P. O. “Riuniti”)</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285720" y="1285860"/>
            <a:ext cx="5286412" cy="4431983"/>
          </a:xfrm>
          <a:prstGeom prst="rect">
            <a:avLst/>
          </a:prstGeom>
          <a:noFill/>
        </p:spPr>
        <p:txBody>
          <a:bodyPr wrap="square">
            <a:spAutoFit/>
          </a:bodyPr>
          <a:lstStyle/>
          <a:p>
            <a:pPr fontAlgn="auto">
              <a:spcBef>
                <a:spcPts val="0"/>
              </a:spcBef>
              <a:spcAft>
                <a:spcPts val="0"/>
              </a:spcAft>
              <a:defRPr/>
            </a:pPr>
            <a:endParaRPr lang="it-IT" sz="1200" dirty="0">
              <a:latin typeface="+mj-lt"/>
              <a:cs typeface="+mn-cs"/>
            </a:endParaRPr>
          </a:p>
          <a:p>
            <a:pPr fontAlgn="auto">
              <a:spcBef>
                <a:spcPts val="0"/>
              </a:spcBef>
              <a:spcAft>
                <a:spcPts val="0"/>
              </a:spcAft>
              <a:defRPr/>
            </a:pPr>
            <a:endParaRPr lang="it-IT" sz="1200" b="1" dirty="0">
              <a:latin typeface="+mj-lt"/>
              <a:cs typeface="+mn-cs"/>
            </a:endParaRPr>
          </a:p>
          <a:p>
            <a:pPr fontAlgn="auto">
              <a:spcBef>
                <a:spcPts val="0"/>
              </a:spcBef>
              <a:spcAft>
                <a:spcPts val="0"/>
              </a:spcAft>
              <a:defRPr/>
            </a:pPr>
            <a:endParaRPr lang="it-IT" sz="1200" dirty="0">
              <a:latin typeface="+mj-lt"/>
              <a:cs typeface="+mn-cs"/>
            </a:endParaRPr>
          </a:p>
          <a:p>
            <a:pPr algn="just" fontAlgn="auto">
              <a:spcBef>
                <a:spcPts val="0"/>
              </a:spcBef>
              <a:spcAft>
                <a:spcPts val="0"/>
              </a:spcAft>
              <a:defRPr/>
            </a:pPr>
            <a:r>
              <a:rPr lang="it-IT" dirty="0" smtClean="0">
                <a:solidFill>
                  <a:srgbClr val="002060"/>
                </a:solidFill>
                <a:latin typeface="+mj-lt"/>
              </a:rPr>
              <a:t>Ampliamento del parco tecnologico per una gestione ancora più efficace e sicura dei pazienti che presentano patologie tempo-dipendenti grazie all’installazione, in aggiunta alla Tomografia Assiale Computerizzata (TAC), di un </a:t>
            </a:r>
            <a:r>
              <a:rPr lang="it-IT" b="1" i="1" dirty="0" smtClean="0">
                <a:solidFill>
                  <a:srgbClr val="002060"/>
                </a:solidFill>
                <a:latin typeface="+mj-lt"/>
              </a:rPr>
              <a:t>telecomandato (RX). </a:t>
            </a:r>
          </a:p>
          <a:p>
            <a:pPr algn="just" fontAlgn="auto">
              <a:spcBef>
                <a:spcPts val="0"/>
              </a:spcBef>
              <a:spcAft>
                <a:spcPts val="0"/>
              </a:spcAft>
              <a:defRPr/>
            </a:pPr>
            <a:endParaRPr lang="it-IT" dirty="0" smtClean="0">
              <a:solidFill>
                <a:srgbClr val="002060"/>
              </a:solidFill>
              <a:latin typeface="+mj-lt"/>
            </a:endParaRPr>
          </a:p>
          <a:p>
            <a:pPr algn="just" fontAlgn="auto">
              <a:spcBef>
                <a:spcPts val="0"/>
              </a:spcBef>
              <a:spcAft>
                <a:spcPts val="0"/>
              </a:spcAft>
              <a:defRPr/>
            </a:pPr>
            <a:r>
              <a:rPr lang="it-IT" dirty="0" smtClean="0">
                <a:solidFill>
                  <a:srgbClr val="002060"/>
                </a:solidFill>
                <a:latin typeface="+mj-lt"/>
              </a:rPr>
              <a:t>In precedenza i pazienti afferenti al Pronto Soccorso dovevano essere inviati presso le diagnostiche radiologiche site al primo piano con conseguente maggior utilizzo di risorse umane ed allungamento dei tempi di esecuzione degli esami in pazienti in fase acuta e critici con patologie tempo-dipendenti.</a:t>
            </a:r>
            <a:endParaRPr lang="it-IT" sz="1200" dirty="0">
              <a:latin typeface="+mj-lt"/>
              <a:cs typeface="+mn-cs"/>
            </a:endParaRPr>
          </a:p>
          <a:p>
            <a:pPr fontAlgn="auto">
              <a:spcBef>
                <a:spcPts val="0"/>
              </a:spcBef>
              <a:spcAft>
                <a:spcPts val="0"/>
              </a:spcAft>
              <a:defRPr/>
            </a:pPr>
            <a:endParaRPr lang="it-IT" sz="1200" dirty="0">
              <a:latin typeface="+mj-lt"/>
              <a:cs typeface="+mn-cs"/>
            </a:endParaRPr>
          </a:p>
          <a:p>
            <a:pPr fontAlgn="auto">
              <a:spcBef>
                <a:spcPts val="0"/>
              </a:spcBef>
              <a:spcAft>
                <a:spcPts val="0"/>
              </a:spcAft>
              <a:defRPr/>
            </a:pPr>
            <a:endParaRPr lang="it-IT" sz="1200" b="1" dirty="0">
              <a:latin typeface="+mj-lt"/>
              <a:cs typeface="+mn-cs"/>
            </a:endParaRPr>
          </a:p>
          <a:p>
            <a:pPr fontAlgn="auto">
              <a:spcBef>
                <a:spcPts val="0"/>
              </a:spcBef>
              <a:spcAft>
                <a:spcPts val="0"/>
              </a:spcAft>
              <a:defRPr/>
            </a:pPr>
            <a:endParaRPr lang="it-IT" sz="600" dirty="0">
              <a:latin typeface="+mn-lt"/>
              <a:cs typeface="+mn-cs"/>
            </a:endParaRPr>
          </a:p>
        </p:txBody>
      </p:sp>
      <p:pic>
        <p:nvPicPr>
          <p:cNvPr id="23556" name="Picture 4" descr="https://www.gomrc.it/kendo/AygeUploadFile?nomeFile=ospedalerc%2Fsimonecarullo%2FWhatsApp%20Image%202025-09-18%20at15.28.18.jpg"/>
          <p:cNvPicPr>
            <a:picLocks noChangeAspect="1" noChangeArrowheads="1"/>
          </p:cNvPicPr>
          <p:nvPr/>
        </p:nvPicPr>
        <p:blipFill>
          <a:blip r:embed="rId2" cstate="print"/>
          <a:srcRect/>
          <a:stretch>
            <a:fillRect/>
          </a:stretch>
        </p:blipFill>
        <p:spPr bwMode="auto">
          <a:xfrm>
            <a:off x="5715008" y="2000240"/>
            <a:ext cx="2849494" cy="3799324"/>
          </a:xfrm>
          <a:prstGeom prst="rect">
            <a:avLst/>
          </a:prstGeom>
          <a:noFill/>
          <a:ln>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p:spPr>
      </p:pic>
      <p:sp>
        <p:nvSpPr>
          <p:cNvPr id="7" name="Titolo 1"/>
          <p:cNvSpPr>
            <a:spLocks noGrp="1"/>
          </p:cNvSpPr>
          <p:nvPr>
            <p:ph type="title"/>
          </p:nvPr>
        </p:nvSpPr>
        <p:spPr>
          <a:xfrm>
            <a:off x="428596" y="714356"/>
            <a:ext cx="7108855" cy="1071570"/>
          </a:xfrm>
        </p:spPr>
        <p:txBody>
          <a:bodyPr>
            <a:noAutofit/>
          </a:bodyPr>
          <a:lstStyle/>
          <a:p>
            <a:pPr algn="ctr" eaLnBrk="1" fontAlgn="auto" hangingPunct="1">
              <a:spcAft>
                <a:spcPts val="0"/>
              </a:spcAft>
              <a:defRPr/>
            </a:pPr>
            <a:r>
              <a:rPr lang="it-IT" sz="2000" b="1" dirty="0" smtClean="0">
                <a:effectLst>
                  <a:outerShdw blurRad="38100" dist="38100" dir="2700000" algn="tl">
                    <a:srgbClr val="000000">
                      <a:alpha val="43137"/>
                    </a:srgbClr>
                  </a:outerShdw>
                </a:effectLst>
              </a:rPr>
              <a:t/>
            </a:r>
            <a:br>
              <a:rPr lang="it-IT" sz="2000" b="1" dirty="0" smtClean="0">
                <a:effectLst>
                  <a:outerShdw blurRad="38100" dist="38100" dir="2700000" algn="tl">
                    <a:srgbClr val="000000">
                      <a:alpha val="43137"/>
                    </a:srgbClr>
                  </a:outerShdw>
                </a:effectLst>
              </a:rPr>
            </a:br>
            <a:r>
              <a:rPr lang="it-IT" sz="2000" b="1" dirty="0" smtClean="0">
                <a:effectLst>
                  <a:outerShdw blurRad="38100" dist="38100" dir="2700000" algn="tl">
                    <a:srgbClr val="000000">
                      <a:alpha val="43137"/>
                    </a:srgbClr>
                  </a:outerShdw>
                </a:effectLst>
              </a:rPr>
              <a:t/>
            </a:r>
            <a:br>
              <a:rPr lang="it-IT" sz="2000" b="1" dirty="0" smtClean="0">
                <a:effectLst>
                  <a:outerShdw blurRad="38100" dist="38100" dir="2700000" algn="tl">
                    <a:srgbClr val="000000">
                      <a:alpha val="43137"/>
                    </a:srgbClr>
                  </a:outerShdw>
                </a:effectLst>
              </a:rPr>
            </a:br>
            <a:r>
              <a:rPr lang="it-IT" sz="2000" b="1" dirty="0" smtClean="0">
                <a:effectLst>
                  <a:outerShdw blurRad="38100" dist="38100" dir="2700000" algn="tl">
                    <a:srgbClr val="000000">
                      <a:alpha val="43137"/>
                    </a:srgbClr>
                  </a:outerShdw>
                </a:effectLst>
              </a:rPr>
              <a:t/>
            </a:r>
            <a:br>
              <a:rPr lang="it-IT" sz="2000" b="1" dirty="0" smtClean="0">
                <a:effectLst>
                  <a:outerShdw blurRad="38100" dist="38100" dir="2700000" algn="tl">
                    <a:srgbClr val="000000">
                      <a:alpha val="43137"/>
                    </a:srgbClr>
                  </a:outerShdw>
                </a:effectLst>
              </a:rPr>
            </a:br>
            <a:r>
              <a:rPr lang="it-IT" sz="2000" b="1" dirty="0" smtClean="0">
                <a:effectLst>
                  <a:outerShdw blurRad="38100" dist="38100" dir="2700000" algn="tl">
                    <a:srgbClr val="000000">
                      <a:alpha val="43137"/>
                    </a:srgbClr>
                  </a:outerShdw>
                </a:effectLst>
              </a:rPr>
              <a:t/>
            </a:r>
            <a:br>
              <a:rPr lang="it-IT" sz="2000" b="1" dirty="0" smtClean="0">
                <a:effectLst>
                  <a:outerShdw blurRad="38100" dist="38100" dir="2700000" algn="tl">
                    <a:srgbClr val="000000">
                      <a:alpha val="43137"/>
                    </a:srgbClr>
                  </a:outerShdw>
                </a:effectLst>
              </a:rPr>
            </a:br>
            <a:r>
              <a:rPr lang="it-IT" sz="2000" b="1" dirty="0" smtClean="0">
                <a:effectLst>
                  <a:outerShdw blurRad="38100" dist="38100" dir="2700000" algn="tl">
                    <a:srgbClr val="000000">
                      <a:alpha val="43137"/>
                    </a:srgbClr>
                  </a:outerShdw>
                </a:effectLst>
              </a:rPr>
              <a:t/>
            </a:r>
            <a:br>
              <a:rPr lang="it-IT" sz="2000" b="1" dirty="0" smtClean="0">
                <a:effectLst>
                  <a:outerShdw blurRad="38100" dist="38100" dir="2700000" algn="tl">
                    <a:srgbClr val="000000">
                      <a:alpha val="43137"/>
                    </a:srgbClr>
                  </a:outerShdw>
                </a:effectLst>
              </a:rPr>
            </a:br>
            <a:r>
              <a:rPr lang="it-IT" sz="2000" b="1" dirty="0" smtClean="0">
                <a:effectLst>
                  <a:outerShdw blurRad="38100" dist="38100" dir="2700000" algn="tl">
                    <a:srgbClr val="000000">
                      <a:alpha val="43137"/>
                    </a:srgbClr>
                  </a:outerShdw>
                </a:effectLst>
              </a:rPr>
              <a:t/>
            </a:r>
            <a:br>
              <a:rPr lang="it-IT" sz="2000" b="1" dirty="0" smtClean="0">
                <a:effectLst>
                  <a:outerShdw blurRad="38100" dist="38100" dir="2700000" algn="tl">
                    <a:srgbClr val="000000">
                      <a:alpha val="43137"/>
                    </a:srgbClr>
                  </a:outerShdw>
                </a:effectLst>
              </a:rPr>
            </a:br>
            <a:r>
              <a:rPr lang="it-IT" sz="2400" b="1" dirty="0" smtClean="0">
                <a:effectLst>
                  <a:outerShdw blurRad="38100" dist="38100" dir="2700000" algn="tl">
                    <a:srgbClr val="000000">
                      <a:alpha val="43137"/>
                    </a:srgbClr>
                  </a:outerShdw>
                </a:effectLst>
              </a:rPr>
              <a:t>Ampliamento parco tecnologico Pronto Soccorso</a:t>
            </a:r>
            <a:br>
              <a:rPr lang="it-IT" sz="2400" b="1" dirty="0" smtClean="0">
                <a:effectLst>
                  <a:outerShdw blurRad="38100" dist="38100" dir="2700000" algn="tl">
                    <a:srgbClr val="000000">
                      <a:alpha val="43137"/>
                    </a:srgbClr>
                  </a:outerShdw>
                </a:effectLst>
              </a:rPr>
            </a:br>
            <a:endParaRPr lang="it-IT" sz="2400" b="1" dirty="0">
              <a:effectLst>
                <a:outerShdw blurRad="38100" dist="38100" dir="2700000" algn="tl">
                  <a:srgbClr val="000000">
                    <a:alpha val="43137"/>
                  </a:srgbClr>
                </a:outerShd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3556"/>
                                        </p:tgtEl>
                                        <p:attrNameLst>
                                          <p:attrName>style.visibility</p:attrName>
                                        </p:attrNameLst>
                                      </p:cBhvr>
                                      <p:to>
                                        <p:strVal val="visible"/>
                                      </p:to>
                                    </p:set>
                                    <p:animEffect transition="in" filter="fade">
                                      <p:cBhvr>
                                        <p:cTn id="7" dur="1000"/>
                                        <p:tgtEl>
                                          <p:spTgt spid="235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8313" y="785794"/>
            <a:ext cx="8229600" cy="720725"/>
          </a:xfrm>
        </p:spPr>
        <p:txBody>
          <a:bodyPr>
            <a:normAutofit/>
          </a:bodyPr>
          <a:lstStyle/>
          <a:p>
            <a:pPr algn="ctr" eaLnBrk="1" fontAlgn="auto" hangingPunct="1">
              <a:spcAft>
                <a:spcPts val="0"/>
              </a:spcAft>
              <a:defRPr/>
            </a:pPr>
            <a:r>
              <a:rPr lang="it-IT" sz="2400" b="1" dirty="0" smtClean="0">
                <a:effectLst>
                  <a:outerShdw blurRad="38100" dist="38100" dir="2700000" algn="tl">
                    <a:srgbClr val="000000">
                      <a:alpha val="43137"/>
                    </a:srgbClr>
                  </a:outerShdw>
                </a:effectLst>
              </a:rPr>
              <a:t>Incremento della Maturità Digitale</a:t>
            </a:r>
            <a:endParaRPr lang="it-IT" sz="2400" b="1" dirty="0">
              <a:effectLst>
                <a:outerShdw blurRad="38100" dist="38100" dir="2700000" algn="tl">
                  <a:srgbClr val="000000">
                    <a:alpha val="43137"/>
                  </a:srgbClr>
                </a:outerShdw>
              </a:effectLst>
            </a:endParaRPr>
          </a:p>
        </p:txBody>
      </p:sp>
      <p:sp>
        <p:nvSpPr>
          <p:cNvPr id="5" name="Titolo 1"/>
          <p:cNvSpPr txBox="1">
            <a:spLocks/>
          </p:cNvSpPr>
          <p:nvPr/>
        </p:nvSpPr>
        <p:spPr>
          <a:xfrm>
            <a:off x="500063" y="2133600"/>
            <a:ext cx="4216400" cy="3795713"/>
          </a:xfrm>
          <a:prstGeom prst="rect">
            <a:avLst/>
          </a:prstGeom>
        </p:spPr>
        <p:txBody>
          <a:bodyPr lIns="0" rIns="0" bIns="0" anchor="b">
            <a:normAutofit/>
          </a:bodyPr>
          <a:lstStyle/>
          <a:p>
            <a:pPr fontAlgn="auto">
              <a:lnSpc>
                <a:spcPts val="3000"/>
              </a:lnSpc>
              <a:spcAft>
                <a:spcPts val="0"/>
              </a:spcAft>
              <a:defRPr/>
            </a:pPr>
            <a:endParaRPr lang="it-IT" sz="10700" i="1" dirty="0">
              <a:solidFill>
                <a:schemeClr val="accent1">
                  <a:lumMod val="50000"/>
                </a:schemeClr>
              </a:solidFill>
              <a:latin typeface="+mj-lt"/>
              <a:ea typeface="+mj-ea"/>
              <a:cs typeface="+mj-cs"/>
            </a:endParaRPr>
          </a:p>
        </p:txBody>
      </p:sp>
      <p:sp>
        <p:nvSpPr>
          <p:cNvPr id="7" name="CasellaDiTesto 6"/>
          <p:cNvSpPr txBox="1"/>
          <p:nvPr/>
        </p:nvSpPr>
        <p:spPr>
          <a:xfrm>
            <a:off x="357158" y="2928934"/>
            <a:ext cx="4786317" cy="2769989"/>
          </a:xfrm>
          <a:prstGeom prst="rect">
            <a:avLst/>
          </a:prstGeom>
          <a:noFill/>
        </p:spPr>
        <p:txBody>
          <a:bodyPr wrap="square">
            <a:spAutoFit/>
          </a:bodyPr>
          <a:lstStyle/>
          <a:p>
            <a:pPr fontAlgn="auto">
              <a:spcBef>
                <a:spcPts val="0"/>
              </a:spcBef>
              <a:spcAft>
                <a:spcPts val="0"/>
              </a:spcAft>
              <a:buFont typeface="Arial" pitchFamily="34" charset="0"/>
              <a:buChar char="•"/>
              <a:defRPr/>
            </a:pPr>
            <a:r>
              <a:rPr lang="it-IT" sz="1600" dirty="0">
                <a:solidFill>
                  <a:srgbClr val="002060"/>
                </a:solidFill>
                <a:latin typeface="+mj-lt"/>
                <a:cs typeface="+mn-cs"/>
              </a:rPr>
              <a:t>Certificazione Incremento “</a:t>
            </a:r>
            <a:r>
              <a:rPr lang="it-IT" sz="1600" b="1" dirty="0">
                <a:solidFill>
                  <a:srgbClr val="002060"/>
                </a:solidFill>
                <a:latin typeface="+mj-lt"/>
                <a:cs typeface="+mn-cs"/>
              </a:rPr>
              <a:t>Maturità Digitale”</a:t>
            </a:r>
            <a:r>
              <a:rPr lang="it-IT" sz="1600" dirty="0">
                <a:solidFill>
                  <a:srgbClr val="002060"/>
                </a:solidFill>
                <a:latin typeface="+mj-lt"/>
                <a:cs typeface="+mn-cs"/>
              </a:rPr>
              <a:t> e avvio </a:t>
            </a:r>
            <a:r>
              <a:rPr lang="it-IT" sz="1600" dirty="0" smtClean="0">
                <a:solidFill>
                  <a:srgbClr val="002060"/>
                </a:solidFill>
                <a:latin typeface="+mj-lt"/>
                <a:cs typeface="+mn-cs"/>
              </a:rPr>
              <a:t>Cartella </a:t>
            </a:r>
            <a:r>
              <a:rPr lang="it-IT" sz="1600" dirty="0">
                <a:solidFill>
                  <a:srgbClr val="002060"/>
                </a:solidFill>
                <a:latin typeface="+mj-lt"/>
                <a:cs typeface="+mn-cs"/>
              </a:rPr>
              <a:t>Clinica Elettronica </a:t>
            </a:r>
            <a:r>
              <a:rPr lang="it-IT" sz="1600" dirty="0" smtClean="0">
                <a:solidFill>
                  <a:srgbClr val="002060"/>
                </a:solidFill>
                <a:latin typeface="+mj-lt"/>
                <a:cs typeface="+mn-cs"/>
              </a:rPr>
              <a:t>Regionale;</a:t>
            </a:r>
            <a:endParaRPr lang="it-IT" sz="1600" dirty="0">
              <a:solidFill>
                <a:srgbClr val="002060"/>
              </a:solidFill>
              <a:latin typeface="+mj-lt"/>
              <a:cs typeface="+mn-cs"/>
            </a:endParaRPr>
          </a:p>
          <a:p>
            <a:pPr fontAlgn="auto">
              <a:spcBef>
                <a:spcPts val="0"/>
              </a:spcBef>
              <a:spcAft>
                <a:spcPts val="0"/>
              </a:spcAft>
              <a:defRPr/>
            </a:pPr>
            <a:endParaRPr lang="it-IT" sz="1200" dirty="0">
              <a:solidFill>
                <a:srgbClr val="002060"/>
              </a:solidFill>
              <a:latin typeface="+mj-lt"/>
              <a:cs typeface="+mn-cs"/>
            </a:endParaRPr>
          </a:p>
          <a:p>
            <a:pPr fontAlgn="auto">
              <a:spcBef>
                <a:spcPts val="0"/>
              </a:spcBef>
              <a:spcAft>
                <a:spcPts val="0"/>
              </a:spcAft>
              <a:buFont typeface="Arial" pitchFamily="34" charset="0"/>
              <a:buChar char="•"/>
              <a:defRPr/>
            </a:pPr>
            <a:r>
              <a:rPr lang="it-IT" dirty="0">
                <a:solidFill>
                  <a:srgbClr val="002060"/>
                </a:solidFill>
                <a:latin typeface="+mj-lt"/>
                <a:cs typeface="+mn-cs"/>
              </a:rPr>
              <a:t> </a:t>
            </a:r>
            <a:r>
              <a:rPr lang="it-IT" sz="1600" dirty="0" smtClean="0">
                <a:solidFill>
                  <a:srgbClr val="002060"/>
                </a:solidFill>
                <a:latin typeface="+mj-lt"/>
                <a:cs typeface="+mn-cs"/>
              </a:rPr>
              <a:t> </a:t>
            </a:r>
            <a:r>
              <a:rPr lang="it-IT" sz="1600" dirty="0">
                <a:solidFill>
                  <a:srgbClr val="002060"/>
                </a:solidFill>
                <a:latin typeface="+mj-lt"/>
                <a:cs typeface="+mn-cs"/>
              </a:rPr>
              <a:t>Interventi di messa in sicurezza e ammodernamento della rete  dei due Presidi </a:t>
            </a:r>
            <a:r>
              <a:rPr lang="it-IT" sz="1600" dirty="0" smtClean="0">
                <a:solidFill>
                  <a:srgbClr val="002060"/>
                </a:solidFill>
                <a:latin typeface="+mj-lt"/>
                <a:cs typeface="+mn-cs"/>
              </a:rPr>
              <a:t>Ospedalieri;</a:t>
            </a:r>
            <a:endParaRPr lang="it-IT" sz="1600" dirty="0">
              <a:solidFill>
                <a:srgbClr val="002060"/>
              </a:solidFill>
              <a:latin typeface="+mj-lt"/>
              <a:cs typeface="+mn-cs"/>
            </a:endParaRPr>
          </a:p>
          <a:p>
            <a:pPr fontAlgn="auto">
              <a:spcBef>
                <a:spcPts val="0"/>
              </a:spcBef>
              <a:spcAft>
                <a:spcPts val="0"/>
              </a:spcAft>
              <a:defRPr/>
            </a:pPr>
            <a:endParaRPr lang="it-IT" sz="1600" dirty="0">
              <a:solidFill>
                <a:srgbClr val="002060"/>
              </a:solidFill>
              <a:latin typeface="+mj-lt"/>
              <a:cs typeface="+mn-cs"/>
            </a:endParaRPr>
          </a:p>
          <a:p>
            <a:pPr fontAlgn="auto">
              <a:spcBef>
                <a:spcPts val="0"/>
              </a:spcBef>
              <a:spcAft>
                <a:spcPts val="0"/>
              </a:spcAft>
              <a:buFont typeface="Arial" pitchFamily="34" charset="0"/>
              <a:buChar char="•"/>
              <a:defRPr/>
            </a:pPr>
            <a:r>
              <a:rPr lang="it-IT" sz="1600" dirty="0">
                <a:solidFill>
                  <a:srgbClr val="002060"/>
                </a:solidFill>
                <a:latin typeface="+mj-lt"/>
                <a:cs typeface="+mn-cs"/>
              </a:rPr>
              <a:t> Realizzazione </a:t>
            </a:r>
            <a:r>
              <a:rPr lang="it-IT" sz="1600" b="1" dirty="0">
                <a:solidFill>
                  <a:srgbClr val="002060"/>
                </a:solidFill>
                <a:latin typeface="+mj-lt"/>
                <a:cs typeface="+mn-cs"/>
              </a:rPr>
              <a:t>rete WIFI con 370 </a:t>
            </a:r>
            <a:r>
              <a:rPr lang="it-IT" sz="1600" b="1" dirty="0" err="1">
                <a:solidFill>
                  <a:srgbClr val="002060"/>
                </a:solidFill>
                <a:latin typeface="+mj-lt"/>
                <a:cs typeface="+mn-cs"/>
              </a:rPr>
              <a:t>access</a:t>
            </a:r>
            <a:r>
              <a:rPr lang="it-IT" sz="1600" b="1" dirty="0">
                <a:solidFill>
                  <a:srgbClr val="002060"/>
                </a:solidFill>
                <a:latin typeface="+mj-lt"/>
                <a:cs typeface="+mn-cs"/>
              </a:rPr>
              <a:t> </a:t>
            </a:r>
            <a:r>
              <a:rPr lang="it-IT" sz="1600" b="1" dirty="0" err="1" smtClean="0">
                <a:solidFill>
                  <a:srgbClr val="002060"/>
                </a:solidFill>
                <a:latin typeface="+mj-lt"/>
                <a:cs typeface="+mn-cs"/>
              </a:rPr>
              <a:t>point</a:t>
            </a:r>
            <a:r>
              <a:rPr lang="it-IT" sz="1600" b="1" dirty="0" smtClean="0">
                <a:solidFill>
                  <a:srgbClr val="002060"/>
                </a:solidFill>
                <a:latin typeface="+mj-lt"/>
                <a:cs typeface="+mn-cs"/>
              </a:rPr>
              <a:t>;</a:t>
            </a:r>
            <a:endParaRPr lang="it-IT" sz="1600" b="1" dirty="0">
              <a:solidFill>
                <a:srgbClr val="002060"/>
              </a:solidFill>
              <a:latin typeface="+mj-lt"/>
              <a:cs typeface="+mn-cs"/>
            </a:endParaRPr>
          </a:p>
          <a:p>
            <a:pPr fontAlgn="auto">
              <a:spcBef>
                <a:spcPts val="0"/>
              </a:spcBef>
              <a:spcAft>
                <a:spcPts val="0"/>
              </a:spcAft>
              <a:defRPr/>
            </a:pPr>
            <a:endParaRPr lang="it-IT" sz="1600" dirty="0">
              <a:solidFill>
                <a:srgbClr val="002060"/>
              </a:solidFill>
              <a:latin typeface="+mj-lt"/>
              <a:cs typeface="+mn-cs"/>
            </a:endParaRPr>
          </a:p>
          <a:p>
            <a:pPr fontAlgn="auto">
              <a:spcBef>
                <a:spcPts val="0"/>
              </a:spcBef>
              <a:spcAft>
                <a:spcPts val="0"/>
              </a:spcAft>
              <a:buFont typeface="Arial" pitchFamily="34" charset="0"/>
              <a:buChar char="•"/>
              <a:defRPr/>
            </a:pPr>
            <a:r>
              <a:rPr lang="it-IT" sz="1600" dirty="0">
                <a:solidFill>
                  <a:srgbClr val="002060"/>
                </a:solidFill>
                <a:latin typeface="+mj-lt"/>
                <a:cs typeface="+mn-cs"/>
              </a:rPr>
              <a:t> Connessione a </a:t>
            </a:r>
            <a:r>
              <a:rPr lang="it-IT" sz="1600" b="1" dirty="0">
                <a:solidFill>
                  <a:srgbClr val="002060"/>
                </a:solidFill>
                <a:latin typeface="+mj-lt"/>
                <a:cs typeface="+mn-cs"/>
              </a:rPr>
              <a:t>banda larga Progetto Sanità </a:t>
            </a:r>
            <a:r>
              <a:rPr lang="it-IT" sz="1600" b="1" dirty="0" smtClean="0">
                <a:solidFill>
                  <a:srgbClr val="002060"/>
                </a:solidFill>
                <a:latin typeface="+mj-lt"/>
                <a:cs typeface="+mn-cs"/>
              </a:rPr>
              <a:t>Connessa;</a:t>
            </a:r>
          </a:p>
          <a:p>
            <a:pPr fontAlgn="auto">
              <a:spcBef>
                <a:spcPts val="0"/>
              </a:spcBef>
              <a:spcAft>
                <a:spcPts val="0"/>
              </a:spcAft>
              <a:buFont typeface="Arial" pitchFamily="34" charset="0"/>
              <a:buChar char="•"/>
              <a:defRPr/>
            </a:pPr>
            <a:endParaRPr lang="it-IT" sz="1600" b="1" dirty="0" smtClean="0">
              <a:solidFill>
                <a:srgbClr val="002060"/>
              </a:solidFill>
              <a:latin typeface="+mj-lt"/>
              <a:cs typeface="+mn-cs"/>
            </a:endParaRPr>
          </a:p>
          <a:p>
            <a:pPr fontAlgn="auto">
              <a:spcBef>
                <a:spcPts val="0"/>
              </a:spcBef>
              <a:spcAft>
                <a:spcPts val="0"/>
              </a:spcAft>
              <a:buFont typeface="Arial" pitchFamily="34" charset="0"/>
              <a:buChar char="•"/>
              <a:defRPr/>
            </a:pPr>
            <a:r>
              <a:rPr lang="it-IT" sz="1600" dirty="0" smtClean="0">
                <a:solidFill>
                  <a:srgbClr val="002060"/>
                </a:solidFill>
                <a:latin typeface="+mj-lt"/>
                <a:cs typeface="+mn-cs"/>
              </a:rPr>
              <a:t> Acquisto di  n. 416 PC e 132 notebook.</a:t>
            </a:r>
          </a:p>
        </p:txBody>
      </p:sp>
      <p:pic>
        <p:nvPicPr>
          <p:cNvPr id="12293" name="Picture 2"/>
          <p:cNvPicPr>
            <a:picLocks noChangeAspect="1" noChangeArrowheads="1"/>
          </p:cNvPicPr>
          <p:nvPr/>
        </p:nvPicPr>
        <p:blipFill>
          <a:blip r:embed="rId2" cstate="print"/>
          <a:srcRect/>
          <a:stretch>
            <a:fillRect/>
          </a:stretch>
        </p:blipFill>
        <p:spPr bwMode="auto">
          <a:xfrm>
            <a:off x="5286375" y="2857500"/>
            <a:ext cx="3406775" cy="928688"/>
          </a:xfrm>
          <a:prstGeom prst="rect">
            <a:avLst/>
          </a:prstGeom>
          <a:noFill/>
          <a:ln w="9525">
            <a:noFill/>
            <a:miter lim="800000"/>
            <a:headEnd/>
            <a:tailEnd/>
          </a:ln>
        </p:spPr>
      </p:pic>
      <p:sp>
        <p:nvSpPr>
          <p:cNvPr id="12294" name="Rettangolo 8"/>
          <p:cNvSpPr>
            <a:spLocks noChangeArrowheads="1"/>
          </p:cNvSpPr>
          <p:nvPr/>
        </p:nvSpPr>
        <p:spPr bwMode="auto">
          <a:xfrm>
            <a:off x="500063" y="1916106"/>
            <a:ext cx="8143875" cy="584200"/>
          </a:xfrm>
          <a:prstGeom prst="rect">
            <a:avLst/>
          </a:prstGeom>
          <a:noFill/>
          <a:ln w="9525">
            <a:noFill/>
            <a:miter lim="800000"/>
            <a:headEnd/>
            <a:tailEnd/>
          </a:ln>
        </p:spPr>
        <p:txBody>
          <a:bodyPr>
            <a:spAutoFit/>
          </a:bodyPr>
          <a:lstStyle/>
          <a:p>
            <a:pPr algn="ctr"/>
            <a:r>
              <a:rPr lang="it-IT" sz="1600" b="1" i="1" dirty="0">
                <a:solidFill>
                  <a:srgbClr val="002060"/>
                </a:solidFill>
                <a:latin typeface="Calibri" pitchFamily="34" charset="0"/>
              </a:rPr>
              <a:t>PNRR M6C2 1.1.1 di Ammodernamento del parco tecnologico e digitale ospedaliero (Digitalizzazione delle strutture ospedaliere DEA di Livello I e </a:t>
            </a:r>
            <a:r>
              <a:rPr lang="it-IT" sz="1600" b="1" i="1" dirty="0" err="1">
                <a:solidFill>
                  <a:srgbClr val="002060"/>
                </a:solidFill>
                <a:latin typeface="Calibri" pitchFamily="34" charset="0"/>
              </a:rPr>
              <a:t>II</a:t>
            </a:r>
            <a:r>
              <a:rPr lang="it-IT" sz="1600" b="1" i="1" dirty="0">
                <a:solidFill>
                  <a:srgbClr val="002060"/>
                </a:solidFill>
                <a:latin typeface="Calibri" pitchFamily="34" charset="0"/>
              </a:rPr>
              <a:t>)</a:t>
            </a:r>
            <a:endParaRPr lang="it-IT" sz="1600" b="1" i="1" dirty="0">
              <a:solidFill>
                <a:srgbClr val="002060"/>
              </a:solidFill>
            </a:endParaRPr>
          </a:p>
        </p:txBody>
      </p:sp>
      <p:pic>
        <p:nvPicPr>
          <p:cNvPr id="12295" name="Picture 2"/>
          <p:cNvPicPr>
            <a:picLocks noChangeAspect="1" noChangeArrowheads="1"/>
          </p:cNvPicPr>
          <p:nvPr/>
        </p:nvPicPr>
        <p:blipFill>
          <a:blip r:embed="rId3" cstate="print"/>
          <a:srcRect/>
          <a:stretch>
            <a:fillRect/>
          </a:stretch>
        </p:blipFill>
        <p:spPr bwMode="auto">
          <a:xfrm>
            <a:off x="6072188" y="3714750"/>
            <a:ext cx="2020887" cy="1630363"/>
          </a:xfrm>
          <a:prstGeom prst="rect">
            <a:avLst/>
          </a:prstGeom>
          <a:noFill/>
          <a:ln w="9525">
            <a:noFill/>
            <a:miter lim="800000"/>
            <a:headEnd/>
            <a:tailEnd/>
          </a:ln>
        </p:spPr>
      </p:pic>
      <p:pic>
        <p:nvPicPr>
          <p:cNvPr id="12296" name="Picture 3"/>
          <p:cNvPicPr>
            <a:picLocks noChangeAspect="1" noChangeArrowheads="1"/>
          </p:cNvPicPr>
          <p:nvPr/>
        </p:nvPicPr>
        <p:blipFill>
          <a:blip r:embed="rId4" cstate="print"/>
          <a:srcRect/>
          <a:stretch>
            <a:fillRect/>
          </a:stretch>
        </p:blipFill>
        <p:spPr bwMode="auto">
          <a:xfrm>
            <a:off x="6929438" y="5214938"/>
            <a:ext cx="1863725" cy="1325562"/>
          </a:xfrm>
          <a:prstGeom prst="rect">
            <a:avLst/>
          </a:prstGeom>
          <a:noFill/>
          <a:ln w="9525">
            <a:noFill/>
            <a:miter lim="800000"/>
            <a:headEnd/>
            <a:tailEnd/>
          </a:ln>
        </p:spPr>
      </p:pic>
      <p:pic>
        <p:nvPicPr>
          <p:cNvPr id="12297" name="Picture 2"/>
          <p:cNvPicPr>
            <a:picLocks noChangeAspect="1" noChangeArrowheads="1"/>
          </p:cNvPicPr>
          <p:nvPr/>
        </p:nvPicPr>
        <p:blipFill>
          <a:blip r:embed="rId5" cstate="print"/>
          <a:srcRect/>
          <a:stretch>
            <a:fillRect/>
          </a:stretch>
        </p:blipFill>
        <p:spPr bwMode="auto">
          <a:xfrm>
            <a:off x="5143500" y="5357813"/>
            <a:ext cx="1689100" cy="1014412"/>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fade">
                                      <p:cBhvr>
                                        <p:cTn id="7" dur="500"/>
                                        <p:tgtEl>
                                          <p:spTgt spid="1229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2295"/>
                                        </p:tgtEl>
                                        <p:attrNameLst>
                                          <p:attrName>style.visibility</p:attrName>
                                        </p:attrNameLst>
                                      </p:cBhvr>
                                      <p:to>
                                        <p:strVal val="visible"/>
                                      </p:to>
                                    </p:set>
                                    <p:animEffect transition="in" filter="fade">
                                      <p:cBhvr>
                                        <p:cTn id="11" dur="500"/>
                                        <p:tgtEl>
                                          <p:spTgt spid="1229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2296"/>
                                        </p:tgtEl>
                                        <p:attrNameLst>
                                          <p:attrName>style.visibility</p:attrName>
                                        </p:attrNameLst>
                                      </p:cBhvr>
                                      <p:to>
                                        <p:strVal val="visible"/>
                                      </p:to>
                                    </p:set>
                                    <p:animEffect transition="in" filter="fade">
                                      <p:cBhvr>
                                        <p:cTn id="15" dur="500"/>
                                        <p:tgtEl>
                                          <p:spTgt spid="1229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2297"/>
                                        </p:tgtEl>
                                        <p:attrNameLst>
                                          <p:attrName>style.visibility</p:attrName>
                                        </p:attrNameLst>
                                      </p:cBhvr>
                                      <p:to>
                                        <p:strVal val="visible"/>
                                      </p:to>
                                    </p:set>
                                    <p:animEffect transition="in" filter="fade">
                                      <p:cBhvr>
                                        <p:cTn id="19" dur="500"/>
                                        <p:tgtEl>
                                          <p:spTgt spid="122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8313" y="908050"/>
            <a:ext cx="8229600" cy="720725"/>
          </a:xfrm>
        </p:spPr>
        <p:txBody>
          <a:bodyPr>
            <a:normAutofit/>
          </a:bodyPr>
          <a:lstStyle/>
          <a:p>
            <a:pPr algn="ctr" eaLnBrk="1" fontAlgn="auto" hangingPunct="1">
              <a:spcAft>
                <a:spcPts val="0"/>
              </a:spcAft>
              <a:defRPr/>
            </a:pPr>
            <a:r>
              <a:rPr lang="it-IT" sz="2400" b="1" dirty="0" smtClean="0">
                <a:effectLst>
                  <a:outerShdw blurRad="38100" dist="38100" dir="2700000" algn="tl">
                    <a:srgbClr val="000000">
                      <a:alpha val="43137"/>
                    </a:srgbClr>
                  </a:outerShdw>
                </a:effectLst>
              </a:rPr>
              <a:t>Rafforzamento infrastrutture digitali </a:t>
            </a:r>
          </a:p>
        </p:txBody>
      </p:sp>
      <p:sp>
        <p:nvSpPr>
          <p:cNvPr id="5" name="Titolo 1"/>
          <p:cNvSpPr txBox="1">
            <a:spLocks/>
          </p:cNvSpPr>
          <p:nvPr/>
        </p:nvSpPr>
        <p:spPr>
          <a:xfrm>
            <a:off x="500063" y="2133600"/>
            <a:ext cx="4216400" cy="3795713"/>
          </a:xfrm>
          <a:prstGeom prst="rect">
            <a:avLst/>
          </a:prstGeom>
        </p:spPr>
        <p:txBody>
          <a:bodyPr lIns="0" rIns="0" bIns="0" anchor="b">
            <a:normAutofit/>
          </a:bodyPr>
          <a:lstStyle/>
          <a:p>
            <a:pPr fontAlgn="auto">
              <a:lnSpc>
                <a:spcPts val="3000"/>
              </a:lnSpc>
              <a:spcAft>
                <a:spcPts val="0"/>
              </a:spcAft>
              <a:defRPr/>
            </a:pPr>
            <a:endParaRPr lang="it-IT" sz="10700" i="1" dirty="0">
              <a:solidFill>
                <a:schemeClr val="accent1">
                  <a:lumMod val="50000"/>
                </a:schemeClr>
              </a:solidFill>
              <a:latin typeface="+mj-lt"/>
              <a:ea typeface="+mj-ea"/>
              <a:cs typeface="+mj-cs"/>
            </a:endParaRPr>
          </a:p>
        </p:txBody>
      </p:sp>
      <p:sp>
        <p:nvSpPr>
          <p:cNvPr id="7" name="CasellaDiTesto 6"/>
          <p:cNvSpPr txBox="1"/>
          <p:nvPr/>
        </p:nvSpPr>
        <p:spPr>
          <a:xfrm>
            <a:off x="214282" y="2643182"/>
            <a:ext cx="6429420" cy="2477601"/>
          </a:xfrm>
          <a:prstGeom prst="rect">
            <a:avLst/>
          </a:prstGeom>
          <a:noFill/>
        </p:spPr>
        <p:txBody>
          <a:bodyPr wrap="square">
            <a:spAutoFit/>
          </a:bodyPr>
          <a:lstStyle/>
          <a:p>
            <a:pPr fontAlgn="auto">
              <a:spcBef>
                <a:spcPts val="0"/>
              </a:spcBef>
              <a:spcAft>
                <a:spcPts val="0"/>
              </a:spcAft>
              <a:buFont typeface="Wingdings" pitchFamily="2" charset="2"/>
              <a:buChar char="v"/>
              <a:defRPr/>
            </a:pPr>
            <a:r>
              <a:rPr lang="it-IT" dirty="0">
                <a:latin typeface="+mj-lt"/>
                <a:cs typeface="+mn-cs"/>
              </a:rPr>
              <a:t> </a:t>
            </a:r>
            <a:r>
              <a:rPr lang="it-IT" dirty="0">
                <a:solidFill>
                  <a:srgbClr val="002060"/>
                </a:solidFill>
                <a:latin typeface="+mj-lt"/>
                <a:cs typeface="+mn-cs"/>
              </a:rPr>
              <a:t>Migrazione al </a:t>
            </a:r>
            <a:r>
              <a:rPr lang="it-IT" dirty="0" err="1">
                <a:solidFill>
                  <a:srgbClr val="002060"/>
                </a:solidFill>
                <a:latin typeface="+mj-lt"/>
                <a:cs typeface="+mn-cs"/>
              </a:rPr>
              <a:t>Cloud</a:t>
            </a:r>
            <a:r>
              <a:rPr lang="it-IT" dirty="0">
                <a:solidFill>
                  <a:srgbClr val="002060"/>
                </a:solidFill>
                <a:latin typeface="+mj-lt"/>
                <a:cs typeface="+mn-cs"/>
              </a:rPr>
              <a:t> del Polo Strategico </a:t>
            </a:r>
            <a:r>
              <a:rPr lang="it-IT" dirty="0" smtClean="0">
                <a:solidFill>
                  <a:srgbClr val="002060"/>
                </a:solidFill>
                <a:latin typeface="+mj-lt"/>
                <a:cs typeface="+mn-cs"/>
              </a:rPr>
              <a:t>Nazionale, </a:t>
            </a:r>
            <a:endParaRPr lang="it-IT" dirty="0">
              <a:solidFill>
                <a:srgbClr val="002060"/>
              </a:solidFill>
              <a:latin typeface="+mj-lt"/>
              <a:cs typeface="+mn-cs"/>
            </a:endParaRPr>
          </a:p>
          <a:p>
            <a:pPr fontAlgn="auto">
              <a:spcBef>
                <a:spcPts val="0"/>
              </a:spcBef>
              <a:spcAft>
                <a:spcPts val="0"/>
              </a:spcAft>
              <a:buFont typeface="Arial" pitchFamily="34" charset="0"/>
              <a:buChar char="•"/>
              <a:defRPr/>
            </a:pPr>
            <a:endParaRPr lang="it-IT" sz="1100" dirty="0" smtClean="0">
              <a:solidFill>
                <a:srgbClr val="002060"/>
              </a:solidFill>
              <a:latin typeface="+mj-lt"/>
              <a:cs typeface="+mn-cs"/>
            </a:endParaRPr>
          </a:p>
          <a:p>
            <a:pPr fontAlgn="auto">
              <a:spcBef>
                <a:spcPts val="0"/>
              </a:spcBef>
              <a:spcAft>
                <a:spcPts val="0"/>
              </a:spcAft>
              <a:buFont typeface="Wingdings" pitchFamily="2" charset="2"/>
              <a:buChar char="v"/>
              <a:defRPr/>
            </a:pPr>
            <a:r>
              <a:rPr lang="it-IT" dirty="0" smtClean="0">
                <a:solidFill>
                  <a:srgbClr val="002060"/>
                </a:solidFill>
                <a:latin typeface="+mj-lt"/>
                <a:cs typeface="+mn-cs"/>
              </a:rPr>
              <a:t> </a:t>
            </a:r>
            <a:r>
              <a:rPr lang="it-IT" dirty="0">
                <a:solidFill>
                  <a:srgbClr val="002060"/>
                </a:solidFill>
                <a:latin typeface="+mj-lt"/>
                <a:cs typeface="+mn-cs"/>
              </a:rPr>
              <a:t>Rafforzamento sicurezza infrastrutture </a:t>
            </a:r>
            <a:r>
              <a:rPr lang="it-IT" dirty="0" smtClean="0">
                <a:solidFill>
                  <a:srgbClr val="002060"/>
                </a:solidFill>
                <a:latin typeface="+mj-lt"/>
                <a:cs typeface="+mn-cs"/>
              </a:rPr>
              <a:t>digitali.</a:t>
            </a:r>
            <a:endParaRPr lang="it-IT" dirty="0">
              <a:solidFill>
                <a:srgbClr val="002060"/>
              </a:solidFill>
              <a:latin typeface="+mj-lt"/>
              <a:cs typeface="+mn-cs"/>
            </a:endParaRPr>
          </a:p>
          <a:p>
            <a:pPr fontAlgn="auto">
              <a:spcBef>
                <a:spcPts val="0"/>
              </a:spcBef>
              <a:spcAft>
                <a:spcPts val="0"/>
              </a:spcAft>
              <a:buFont typeface="Arial" pitchFamily="34" charset="0"/>
              <a:buChar char="•"/>
              <a:defRPr/>
            </a:pPr>
            <a:endParaRPr lang="it-IT" dirty="0">
              <a:latin typeface="+mj-lt"/>
              <a:cs typeface="+mn-cs"/>
            </a:endParaRPr>
          </a:p>
          <a:p>
            <a:pPr fontAlgn="auto">
              <a:spcBef>
                <a:spcPts val="0"/>
              </a:spcBef>
              <a:spcAft>
                <a:spcPts val="0"/>
              </a:spcAft>
              <a:buFont typeface="Arial" pitchFamily="34" charset="0"/>
              <a:buChar char="•"/>
              <a:defRPr/>
            </a:pPr>
            <a:endParaRPr lang="it-IT" dirty="0">
              <a:latin typeface="+mn-lt"/>
              <a:cs typeface="+mn-cs"/>
            </a:endParaRPr>
          </a:p>
          <a:p>
            <a:pPr fontAlgn="auto">
              <a:spcBef>
                <a:spcPts val="0"/>
              </a:spcBef>
              <a:spcAft>
                <a:spcPts val="0"/>
              </a:spcAft>
              <a:buFont typeface="Arial" pitchFamily="34" charset="0"/>
              <a:buChar char="•"/>
              <a:defRPr/>
            </a:pPr>
            <a:endParaRPr lang="it-IT" dirty="0">
              <a:latin typeface="+mn-lt"/>
              <a:cs typeface="+mn-cs"/>
            </a:endParaRPr>
          </a:p>
          <a:p>
            <a:pPr fontAlgn="auto">
              <a:spcBef>
                <a:spcPts val="0"/>
              </a:spcBef>
              <a:spcAft>
                <a:spcPts val="0"/>
              </a:spcAft>
              <a:buFont typeface="Arial" pitchFamily="34" charset="0"/>
              <a:buChar char="•"/>
              <a:defRPr/>
            </a:pPr>
            <a:endParaRPr lang="it-IT" dirty="0">
              <a:latin typeface="+mn-lt"/>
              <a:cs typeface="+mn-cs"/>
            </a:endParaRPr>
          </a:p>
          <a:p>
            <a:pPr fontAlgn="auto">
              <a:spcBef>
                <a:spcPts val="0"/>
              </a:spcBef>
              <a:spcAft>
                <a:spcPts val="0"/>
              </a:spcAft>
              <a:defRPr/>
            </a:pPr>
            <a:endParaRPr lang="it-IT" dirty="0">
              <a:latin typeface="+mn-lt"/>
              <a:cs typeface="+mn-cs"/>
            </a:endParaRPr>
          </a:p>
          <a:p>
            <a:pPr fontAlgn="auto">
              <a:spcBef>
                <a:spcPts val="0"/>
              </a:spcBef>
              <a:spcAft>
                <a:spcPts val="0"/>
              </a:spcAft>
              <a:defRPr/>
            </a:pPr>
            <a:endParaRPr lang="it-IT" dirty="0">
              <a:latin typeface="+mn-lt"/>
              <a:cs typeface="+mn-cs"/>
            </a:endParaRPr>
          </a:p>
        </p:txBody>
      </p:sp>
      <p:sp>
        <p:nvSpPr>
          <p:cNvPr id="13317" name="Rettangolo 8"/>
          <p:cNvSpPr>
            <a:spLocks noChangeArrowheads="1"/>
          </p:cNvSpPr>
          <p:nvPr/>
        </p:nvSpPr>
        <p:spPr bwMode="auto">
          <a:xfrm>
            <a:off x="428596" y="1714488"/>
            <a:ext cx="8143875" cy="338554"/>
          </a:xfrm>
          <a:prstGeom prst="rect">
            <a:avLst/>
          </a:prstGeom>
          <a:noFill/>
          <a:ln w="9525">
            <a:noFill/>
            <a:miter lim="800000"/>
            <a:headEnd/>
            <a:tailEnd/>
          </a:ln>
        </p:spPr>
        <p:txBody>
          <a:bodyPr>
            <a:spAutoFit/>
          </a:bodyPr>
          <a:lstStyle/>
          <a:p>
            <a:pPr algn="ctr"/>
            <a:r>
              <a:rPr lang="it-IT" sz="1600" b="1" i="1" dirty="0">
                <a:solidFill>
                  <a:srgbClr val="002060"/>
                </a:solidFill>
                <a:effectLst>
                  <a:outerShdw blurRad="38100" dist="38100" dir="2700000" algn="tl">
                    <a:srgbClr val="000000">
                      <a:alpha val="43137"/>
                    </a:srgbClr>
                  </a:outerShdw>
                </a:effectLst>
                <a:latin typeface="Calibri" pitchFamily="34" charset="0"/>
              </a:rPr>
              <a:t>PNRR</a:t>
            </a:r>
            <a:r>
              <a:rPr lang="it-IT" sz="1600" b="1" i="1" dirty="0">
                <a:solidFill>
                  <a:srgbClr val="002060"/>
                </a:solidFill>
                <a:latin typeface="Calibri" pitchFamily="34" charset="0"/>
              </a:rPr>
              <a:t> M1C1 - Investimento 1.1 " Infrastrutture digitali”</a:t>
            </a:r>
          </a:p>
        </p:txBody>
      </p:sp>
      <p:pic>
        <p:nvPicPr>
          <p:cNvPr id="24582" name="Picture 4" descr="image"/>
          <p:cNvPicPr>
            <a:picLocks noChangeAspect="1" noChangeArrowheads="1"/>
          </p:cNvPicPr>
          <p:nvPr/>
        </p:nvPicPr>
        <p:blipFill>
          <a:blip r:embed="rId2" cstate="print"/>
          <a:srcRect/>
          <a:stretch>
            <a:fillRect/>
          </a:stretch>
        </p:blipFill>
        <p:spPr bwMode="auto">
          <a:xfrm>
            <a:off x="4278310" y="3714752"/>
            <a:ext cx="4540004" cy="2553752"/>
          </a:xfrm>
          <a:prstGeom prst="rect">
            <a:avLst/>
          </a:prstGeom>
          <a:noFill/>
          <a:ln w="9525">
            <a:gradFill>
              <a:gsLst>
                <a:gs pos="100000">
                  <a:schemeClr val="accent1">
                    <a:tint val="66000"/>
                    <a:satMod val="160000"/>
                    <a:alpha val="0"/>
                  </a:schemeClr>
                </a:gs>
                <a:gs pos="50000">
                  <a:schemeClr val="accent1">
                    <a:tint val="44500"/>
                    <a:satMod val="160000"/>
                  </a:schemeClr>
                </a:gs>
                <a:gs pos="100000">
                  <a:schemeClr val="accent1">
                    <a:tint val="23500"/>
                    <a:satMod val="160000"/>
                  </a:schemeClr>
                </a:gs>
              </a:gsLst>
              <a:lin ang="5400000" scaled="0"/>
            </a:gradFill>
            <a:miter lim="800000"/>
            <a:headEnd/>
            <a:tailEnd/>
          </a:ln>
          <a:effectLst>
            <a:outerShdw blurRad="152400" dist="317500" dir="5400000" sx="90000" sy="-19000" rotWithShape="0">
              <a:prstClr val="black">
                <a:alpha val="15000"/>
              </a:prstClr>
            </a:outerShdw>
          </a:effectLst>
          <a:scene3d>
            <a:camera prst="perspectiveLeft"/>
            <a:lightRig rig="threePt" dir="t"/>
          </a:scene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4582"/>
                                        </p:tgtEl>
                                        <p:attrNameLst>
                                          <p:attrName>style.visibility</p:attrName>
                                        </p:attrNameLst>
                                      </p:cBhvr>
                                      <p:to>
                                        <p:strVal val="visible"/>
                                      </p:to>
                                    </p:set>
                                    <p:animEffect transition="in" filter="fade">
                                      <p:cBhvr>
                                        <p:cTn id="7" dur="2000"/>
                                        <p:tgtEl>
                                          <p:spTgt spid="245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txBox="1">
            <a:spLocks/>
          </p:cNvSpPr>
          <p:nvPr/>
        </p:nvSpPr>
        <p:spPr>
          <a:xfrm>
            <a:off x="107950" y="1071546"/>
            <a:ext cx="8516938" cy="427037"/>
          </a:xfrm>
          <a:prstGeom prst="rect">
            <a:avLst/>
          </a:prstGeom>
        </p:spPr>
        <p:txBody>
          <a:bodyPr/>
          <a:lstStyle/>
          <a:p>
            <a:pPr algn="ctr" fontAlgn="auto">
              <a:lnSpc>
                <a:spcPts val="4500"/>
              </a:lnSpc>
              <a:spcAft>
                <a:spcPts val="0"/>
              </a:spcAft>
              <a:defRPr/>
            </a:pPr>
            <a:r>
              <a:rPr lang="it-IT" sz="2400" b="1" dirty="0" smtClean="0">
                <a:solidFill>
                  <a:schemeClr val="accent1">
                    <a:lumMod val="50000"/>
                  </a:schemeClr>
                </a:solidFill>
                <a:effectLst>
                  <a:outerShdw blurRad="38100" dist="38100" dir="2700000" algn="tl">
                    <a:srgbClr val="000000">
                      <a:alpha val="43137"/>
                    </a:srgbClr>
                  </a:outerShdw>
                </a:effectLst>
                <a:latin typeface="+mj-lt"/>
                <a:ea typeface="+mj-ea"/>
                <a:cs typeface="+mj-cs"/>
              </a:rPr>
              <a:t>Attività </a:t>
            </a:r>
            <a:r>
              <a:rPr lang="it-IT" sz="2400" b="1" dirty="0" err="1" smtClean="0">
                <a:solidFill>
                  <a:schemeClr val="accent1">
                    <a:lumMod val="50000"/>
                  </a:schemeClr>
                </a:solidFill>
                <a:effectLst>
                  <a:outerShdw blurRad="38100" dist="38100" dir="2700000" algn="tl">
                    <a:srgbClr val="000000">
                      <a:alpha val="43137"/>
                    </a:srgbClr>
                  </a:outerShdw>
                </a:effectLst>
                <a:latin typeface="+mj-lt"/>
                <a:ea typeface="+mj-ea"/>
                <a:cs typeface="+mj-cs"/>
              </a:rPr>
              <a:t>Trapiantologica</a:t>
            </a:r>
            <a:endParaRPr lang="it-IT" sz="2400" b="1" dirty="0">
              <a:solidFill>
                <a:schemeClr val="accent1">
                  <a:lumMod val="50000"/>
                </a:schemeClr>
              </a:solidFill>
              <a:effectLst>
                <a:outerShdw blurRad="38100" dist="38100" dir="2700000" algn="tl">
                  <a:srgbClr val="000000">
                    <a:alpha val="43137"/>
                  </a:srgbClr>
                </a:outerShdw>
              </a:effectLst>
              <a:latin typeface="+mj-lt"/>
              <a:ea typeface="+mj-ea"/>
              <a:cs typeface="+mj-cs"/>
            </a:endParaRPr>
          </a:p>
        </p:txBody>
      </p:sp>
      <p:pic>
        <p:nvPicPr>
          <p:cNvPr id="5" name="Immagine 4" descr="AdobeStock_201558963.jpg"/>
          <p:cNvPicPr>
            <a:picLocks noChangeAspect="1"/>
          </p:cNvPicPr>
          <p:nvPr/>
        </p:nvPicPr>
        <p:blipFill>
          <a:blip r:embed="rId2" cstate="print"/>
          <a:stretch>
            <a:fillRect/>
          </a:stretch>
        </p:blipFill>
        <p:spPr>
          <a:xfrm>
            <a:off x="4339566" y="2060848"/>
            <a:ext cx="4648022" cy="4392488"/>
          </a:xfrm>
          <a:prstGeom prst="rect">
            <a:avLst/>
          </a:prstGeom>
          <a:ln>
            <a:noFill/>
          </a:ln>
          <a:effectLst>
            <a:softEdge rad="112500"/>
          </a:effectLst>
        </p:spPr>
      </p:pic>
      <p:pic>
        <p:nvPicPr>
          <p:cNvPr id="16389" name="Immagine 6" descr="Ospedale logo.png"/>
          <p:cNvPicPr>
            <a:picLocks noChangeAspect="1"/>
          </p:cNvPicPr>
          <p:nvPr/>
        </p:nvPicPr>
        <p:blipFill>
          <a:blip r:embed="rId3" cstate="print"/>
          <a:srcRect/>
          <a:stretch>
            <a:fillRect/>
          </a:stretch>
        </p:blipFill>
        <p:spPr bwMode="auto">
          <a:xfrm>
            <a:off x="7637491" y="214290"/>
            <a:ext cx="1006475" cy="1008062"/>
          </a:xfrm>
          <a:prstGeom prst="rect">
            <a:avLst/>
          </a:prstGeom>
          <a:noFill/>
          <a:ln w="9525">
            <a:noFill/>
            <a:miter lim="800000"/>
            <a:headEnd/>
            <a:tailEnd/>
          </a:ln>
        </p:spPr>
      </p:pic>
      <p:sp>
        <p:nvSpPr>
          <p:cNvPr id="7" name="CasellaDiTesto 6"/>
          <p:cNvSpPr txBox="1"/>
          <p:nvPr/>
        </p:nvSpPr>
        <p:spPr>
          <a:xfrm>
            <a:off x="428595" y="2285992"/>
            <a:ext cx="3714777" cy="1323439"/>
          </a:xfrm>
          <a:prstGeom prst="rect">
            <a:avLst/>
          </a:prstGeom>
          <a:noFill/>
        </p:spPr>
        <p:txBody>
          <a:bodyPr wrap="square">
            <a:spAutoFit/>
          </a:bodyPr>
          <a:lstStyle/>
          <a:p>
            <a:pPr>
              <a:defRPr/>
            </a:pPr>
            <a:r>
              <a:rPr lang="it-IT" sz="2000" dirty="0" smtClean="0">
                <a:solidFill>
                  <a:srgbClr val="002060"/>
                </a:solidFill>
                <a:latin typeface="Calibri"/>
                <a:ea typeface="Calibri"/>
                <a:cs typeface="Times New Roman"/>
              </a:rPr>
              <a:t>Nel 2025 effettuati </a:t>
            </a:r>
            <a:r>
              <a:rPr lang="it-IT" sz="2000" b="1" dirty="0" smtClean="0">
                <a:solidFill>
                  <a:srgbClr val="002060"/>
                </a:solidFill>
                <a:latin typeface="Calibri"/>
                <a:ea typeface="Calibri"/>
                <a:cs typeface="Times New Roman"/>
              </a:rPr>
              <a:t>n. 13 trapianti di rene </a:t>
            </a:r>
            <a:r>
              <a:rPr lang="it-IT" sz="2000" dirty="0" smtClean="0">
                <a:solidFill>
                  <a:srgbClr val="002060"/>
                </a:solidFill>
                <a:latin typeface="Calibri"/>
                <a:ea typeface="Calibri"/>
                <a:cs typeface="Times New Roman"/>
              </a:rPr>
              <a:t>di </a:t>
            </a:r>
            <a:r>
              <a:rPr lang="it-IT" sz="2000" dirty="0">
                <a:solidFill>
                  <a:srgbClr val="002060"/>
                </a:solidFill>
                <a:latin typeface="Calibri"/>
                <a:ea typeface="Calibri"/>
                <a:cs typeface="Times New Roman"/>
              </a:rPr>
              <a:t>cui </a:t>
            </a:r>
            <a:r>
              <a:rPr lang="it-IT" sz="2000" b="1" dirty="0">
                <a:solidFill>
                  <a:srgbClr val="002060"/>
                </a:solidFill>
                <a:latin typeface="Calibri"/>
                <a:ea typeface="Calibri"/>
                <a:cs typeface="Times New Roman"/>
              </a:rPr>
              <a:t>3 </a:t>
            </a:r>
            <a:r>
              <a:rPr lang="it-IT" sz="2000" dirty="0">
                <a:solidFill>
                  <a:srgbClr val="002060"/>
                </a:solidFill>
                <a:latin typeface="Calibri"/>
                <a:ea typeface="Calibri"/>
                <a:cs typeface="Times New Roman"/>
              </a:rPr>
              <a:t>da</a:t>
            </a:r>
            <a:r>
              <a:rPr lang="it-IT" sz="2000" b="1" dirty="0">
                <a:solidFill>
                  <a:srgbClr val="002060"/>
                </a:solidFill>
                <a:latin typeface="Calibri"/>
                <a:ea typeface="Calibri"/>
                <a:cs typeface="Times New Roman"/>
              </a:rPr>
              <a:t> donatore </a:t>
            </a:r>
            <a:r>
              <a:rPr lang="it-IT" sz="2000" b="1" dirty="0" smtClean="0">
                <a:solidFill>
                  <a:srgbClr val="002060"/>
                </a:solidFill>
                <a:latin typeface="Calibri"/>
                <a:ea typeface="Calibri"/>
                <a:cs typeface="Times New Roman"/>
              </a:rPr>
              <a:t>vivente </a:t>
            </a:r>
            <a:r>
              <a:rPr lang="it-IT" sz="2000" dirty="0" smtClean="0">
                <a:solidFill>
                  <a:srgbClr val="002060"/>
                </a:solidFill>
                <a:latin typeface="Calibri"/>
                <a:ea typeface="Calibri"/>
                <a:cs typeface="Times New Roman"/>
              </a:rPr>
              <a:t>con </a:t>
            </a:r>
            <a:r>
              <a:rPr lang="it-IT" sz="2000" dirty="0">
                <a:solidFill>
                  <a:srgbClr val="002060"/>
                </a:solidFill>
                <a:latin typeface="Calibri"/>
                <a:ea typeface="Calibri"/>
                <a:cs typeface="Times New Roman"/>
              </a:rPr>
              <a:t>tecnica di </a:t>
            </a:r>
            <a:r>
              <a:rPr lang="it-IT" sz="2000" b="1" dirty="0">
                <a:solidFill>
                  <a:srgbClr val="002060"/>
                </a:solidFill>
                <a:latin typeface="Calibri"/>
                <a:ea typeface="Calibri"/>
                <a:cs typeface="Times New Roman"/>
              </a:rPr>
              <a:t>chirurgia </a:t>
            </a:r>
            <a:r>
              <a:rPr lang="it-IT" sz="2000" b="1" dirty="0" smtClean="0">
                <a:solidFill>
                  <a:srgbClr val="002060"/>
                </a:solidFill>
                <a:latin typeface="Calibri"/>
                <a:ea typeface="Calibri"/>
                <a:cs typeface="Times New Roman"/>
              </a:rPr>
              <a:t>robotica.</a:t>
            </a:r>
            <a:endParaRPr lang="it-IT" sz="2000" b="1" dirty="0">
              <a:solidFill>
                <a:srgbClr val="002060"/>
              </a:solidFill>
              <a:latin typeface="Calibri"/>
              <a:ea typeface="Calibri"/>
              <a:cs typeface="Times New Roman"/>
            </a:endParaRPr>
          </a:p>
        </p:txBody>
      </p:sp>
      <p:sp>
        <p:nvSpPr>
          <p:cNvPr id="9" name="Rettangolo 8"/>
          <p:cNvSpPr/>
          <p:nvPr/>
        </p:nvSpPr>
        <p:spPr>
          <a:xfrm>
            <a:off x="500034" y="1928802"/>
            <a:ext cx="3786214" cy="400110"/>
          </a:xfrm>
          <a:prstGeom prst="rect">
            <a:avLst/>
          </a:prstGeom>
        </p:spPr>
        <p:txBody>
          <a:bodyPr wrap="square">
            <a:spAutoFit/>
          </a:bodyPr>
          <a:lstStyle/>
          <a:p>
            <a:pPr>
              <a:defRPr/>
            </a:pPr>
            <a:r>
              <a:rPr lang="it-IT" sz="2000" b="1" i="1" dirty="0" smtClean="0">
                <a:solidFill>
                  <a:srgbClr val="002060"/>
                </a:solidFill>
                <a:latin typeface="Calibri" pitchFamily="34" charset="0"/>
              </a:rPr>
              <a:t>Trapianti di Rene</a:t>
            </a:r>
            <a:endParaRPr lang="it-IT" sz="2000" b="1" i="1" dirty="0">
              <a:solidFill>
                <a:srgbClr val="002060"/>
              </a:solidFill>
              <a:latin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1"/>
          <p:cNvSpPr txBox="1">
            <a:spLocks/>
          </p:cNvSpPr>
          <p:nvPr/>
        </p:nvSpPr>
        <p:spPr>
          <a:xfrm>
            <a:off x="0" y="930261"/>
            <a:ext cx="8516938" cy="427037"/>
          </a:xfrm>
          <a:prstGeom prst="rect">
            <a:avLst/>
          </a:prstGeom>
        </p:spPr>
        <p:txBody>
          <a:bodyPr/>
          <a:lstStyle/>
          <a:p>
            <a:pPr algn="ctr" fontAlgn="auto">
              <a:lnSpc>
                <a:spcPts val="4500"/>
              </a:lnSpc>
              <a:spcAft>
                <a:spcPts val="0"/>
              </a:spcAft>
              <a:defRPr/>
            </a:pPr>
            <a:r>
              <a:rPr lang="it-IT" sz="2400" b="1" dirty="0" smtClean="0">
                <a:solidFill>
                  <a:schemeClr val="accent1">
                    <a:lumMod val="50000"/>
                  </a:schemeClr>
                </a:solidFill>
                <a:effectLst>
                  <a:outerShdw blurRad="38100" dist="38100" dir="2700000" algn="tl">
                    <a:srgbClr val="000000">
                      <a:alpha val="43137"/>
                    </a:srgbClr>
                  </a:outerShdw>
                </a:effectLst>
                <a:latin typeface="+mj-lt"/>
                <a:ea typeface="+mj-ea"/>
                <a:cs typeface="+mj-cs"/>
              </a:rPr>
              <a:t>Trapianti di Midollo Osseo e Terapie Innovative anno 2025</a:t>
            </a:r>
            <a:endParaRPr lang="it-IT" sz="2400" b="1" dirty="0">
              <a:solidFill>
                <a:schemeClr val="accent1">
                  <a:lumMod val="50000"/>
                </a:schemeClr>
              </a:solidFill>
              <a:effectLst>
                <a:outerShdw blurRad="38100" dist="38100" dir="2700000" algn="tl">
                  <a:srgbClr val="000000">
                    <a:alpha val="43137"/>
                  </a:srgbClr>
                </a:outerShdw>
              </a:effectLst>
              <a:latin typeface="+mj-lt"/>
              <a:ea typeface="+mj-ea"/>
              <a:cs typeface="+mj-cs"/>
            </a:endParaRPr>
          </a:p>
        </p:txBody>
      </p:sp>
      <p:pic>
        <p:nvPicPr>
          <p:cNvPr id="16389" name="Immagine 6" descr="Ospedale logo.png"/>
          <p:cNvPicPr>
            <a:picLocks noChangeAspect="1"/>
          </p:cNvPicPr>
          <p:nvPr/>
        </p:nvPicPr>
        <p:blipFill>
          <a:blip r:embed="rId2" cstate="print"/>
          <a:srcRect/>
          <a:stretch>
            <a:fillRect/>
          </a:stretch>
        </p:blipFill>
        <p:spPr bwMode="auto">
          <a:xfrm>
            <a:off x="7637491" y="214290"/>
            <a:ext cx="1006475" cy="1008062"/>
          </a:xfrm>
          <a:prstGeom prst="rect">
            <a:avLst/>
          </a:prstGeom>
          <a:noFill/>
          <a:ln w="9525">
            <a:noFill/>
            <a:miter lim="800000"/>
            <a:headEnd/>
            <a:tailEnd/>
          </a:ln>
        </p:spPr>
      </p:pic>
      <p:sp>
        <p:nvSpPr>
          <p:cNvPr id="7" name="CasellaDiTesto 6"/>
          <p:cNvSpPr txBox="1"/>
          <p:nvPr/>
        </p:nvSpPr>
        <p:spPr>
          <a:xfrm>
            <a:off x="214282" y="1857364"/>
            <a:ext cx="3857652" cy="3847207"/>
          </a:xfrm>
          <a:prstGeom prst="rect">
            <a:avLst/>
          </a:prstGeom>
          <a:noFill/>
        </p:spPr>
        <p:txBody>
          <a:bodyPr wrap="square">
            <a:spAutoFit/>
          </a:bodyPr>
          <a:lstStyle/>
          <a:p>
            <a:pPr>
              <a:defRPr/>
            </a:pPr>
            <a:r>
              <a:rPr lang="it-IT" sz="2000" b="1" dirty="0" smtClean="0">
                <a:solidFill>
                  <a:srgbClr val="002060"/>
                </a:solidFill>
                <a:latin typeface="Calibri"/>
                <a:ea typeface="Calibri"/>
                <a:cs typeface="Times New Roman"/>
              </a:rPr>
              <a:t>Terapie Cellulari CAR-T</a:t>
            </a:r>
            <a:endParaRPr lang="it-IT" sz="2000" b="1" dirty="0">
              <a:solidFill>
                <a:srgbClr val="002060"/>
              </a:solidFill>
              <a:latin typeface="Calibri"/>
              <a:ea typeface="Calibri"/>
              <a:cs typeface="Times New Roman"/>
            </a:endParaRPr>
          </a:p>
          <a:p>
            <a:pPr algn="just">
              <a:spcAft>
                <a:spcPts val="0"/>
              </a:spcAft>
              <a:defRPr/>
            </a:pPr>
            <a:r>
              <a:rPr lang="en-US" sz="1400" dirty="0" smtClean="0">
                <a:solidFill>
                  <a:srgbClr val="002060"/>
                </a:solidFill>
                <a:latin typeface="Arial" pitchFamily="34" charset="0"/>
                <a:ea typeface="Arial" pitchFamily="34" charset="-122"/>
                <a:cs typeface="Arial" pitchFamily="34" charset="-120"/>
              </a:rPr>
              <a:t>Il Centro </a:t>
            </a:r>
            <a:r>
              <a:rPr lang="en-US" sz="1400" dirty="0" err="1" smtClean="0">
                <a:solidFill>
                  <a:srgbClr val="002060"/>
                </a:solidFill>
                <a:latin typeface="Arial" pitchFamily="34" charset="0"/>
                <a:ea typeface="Arial" pitchFamily="34" charset="-122"/>
                <a:cs typeface="Arial" pitchFamily="34" charset="-120"/>
              </a:rPr>
              <a:t>Regionale</a:t>
            </a:r>
            <a:r>
              <a:rPr lang="en-US" sz="1400" dirty="0" smtClean="0">
                <a:solidFill>
                  <a:srgbClr val="002060"/>
                </a:solidFill>
                <a:latin typeface="Arial" pitchFamily="34" charset="0"/>
                <a:ea typeface="Arial" pitchFamily="34" charset="-122"/>
                <a:cs typeface="Arial" pitchFamily="34" charset="-120"/>
              </a:rPr>
              <a:t> </a:t>
            </a:r>
            <a:r>
              <a:rPr lang="en-US" sz="1400" dirty="0" err="1" smtClean="0">
                <a:solidFill>
                  <a:srgbClr val="002060"/>
                </a:solidFill>
                <a:latin typeface="Arial" pitchFamily="34" charset="0"/>
                <a:ea typeface="Arial" pitchFamily="34" charset="-122"/>
                <a:cs typeface="Arial" pitchFamily="34" charset="-120"/>
              </a:rPr>
              <a:t>Trapianti</a:t>
            </a:r>
            <a:r>
              <a:rPr lang="en-US" sz="1400" dirty="0" smtClean="0">
                <a:solidFill>
                  <a:srgbClr val="002060"/>
                </a:solidFill>
                <a:latin typeface="Arial" pitchFamily="34" charset="0"/>
                <a:ea typeface="Arial" pitchFamily="34" charset="-122"/>
                <a:cs typeface="Arial" pitchFamily="34" charset="-120"/>
              </a:rPr>
              <a:t> </a:t>
            </a:r>
            <a:r>
              <a:rPr lang="en-US" sz="1400" dirty="0" err="1" smtClean="0">
                <a:solidFill>
                  <a:srgbClr val="002060"/>
                </a:solidFill>
                <a:latin typeface="Arial" pitchFamily="34" charset="0"/>
                <a:ea typeface="Arial" pitchFamily="34" charset="-122"/>
                <a:cs typeface="Arial" pitchFamily="34" charset="-120"/>
              </a:rPr>
              <a:t>Midollo</a:t>
            </a:r>
            <a:r>
              <a:rPr lang="en-US" sz="1400" dirty="0" smtClean="0">
                <a:solidFill>
                  <a:srgbClr val="002060"/>
                </a:solidFill>
                <a:latin typeface="Arial" pitchFamily="34" charset="0"/>
                <a:ea typeface="Arial" pitchFamily="34" charset="-122"/>
                <a:cs typeface="Arial" pitchFamily="34" charset="-120"/>
              </a:rPr>
              <a:t> Osseo  del G.O.M. è </a:t>
            </a:r>
            <a:r>
              <a:rPr lang="en-US" sz="1400" dirty="0" err="1" smtClean="0">
                <a:solidFill>
                  <a:srgbClr val="002060"/>
                </a:solidFill>
                <a:latin typeface="Arial" pitchFamily="34" charset="0"/>
                <a:ea typeface="Arial" pitchFamily="34" charset="-122"/>
                <a:cs typeface="Arial" pitchFamily="34" charset="-120"/>
              </a:rPr>
              <a:t>stato</a:t>
            </a:r>
            <a:r>
              <a:rPr lang="en-US" sz="1400" dirty="0" smtClean="0">
                <a:solidFill>
                  <a:srgbClr val="002060"/>
                </a:solidFill>
                <a:latin typeface="Arial" pitchFamily="34" charset="0"/>
                <a:ea typeface="Arial" pitchFamily="34" charset="-122"/>
                <a:cs typeface="Arial" pitchFamily="34" charset="-120"/>
              </a:rPr>
              <a:t> </a:t>
            </a:r>
            <a:r>
              <a:rPr lang="en-US" sz="1400" dirty="0" err="1" smtClean="0">
                <a:solidFill>
                  <a:srgbClr val="002060"/>
                </a:solidFill>
                <a:latin typeface="Arial" pitchFamily="34" charset="0"/>
                <a:ea typeface="Arial" pitchFamily="34" charset="-122"/>
                <a:cs typeface="Arial" pitchFamily="34" charset="-120"/>
              </a:rPr>
              <a:t>il</a:t>
            </a:r>
            <a:r>
              <a:rPr lang="en-US" sz="1400" dirty="0" smtClean="0">
                <a:solidFill>
                  <a:srgbClr val="002060"/>
                </a:solidFill>
                <a:latin typeface="Arial" pitchFamily="34" charset="0"/>
                <a:ea typeface="Arial" pitchFamily="34" charset="-122"/>
                <a:cs typeface="Arial" pitchFamily="34" charset="-120"/>
              </a:rPr>
              <a:t> primo </a:t>
            </a:r>
            <a:r>
              <a:rPr lang="en-US" sz="1400" dirty="0" err="1" smtClean="0">
                <a:solidFill>
                  <a:srgbClr val="002060"/>
                </a:solidFill>
                <a:latin typeface="Arial" pitchFamily="34" charset="0"/>
                <a:ea typeface="Arial" pitchFamily="34" charset="-122"/>
                <a:cs typeface="Arial" pitchFamily="34" charset="-120"/>
              </a:rPr>
              <a:t>centro</a:t>
            </a:r>
            <a:r>
              <a:rPr lang="en-US" sz="1400" dirty="0" smtClean="0">
                <a:solidFill>
                  <a:srgbClr val="002060"/>
                </a:solidFill>
                <a:latin typeface="Arial" pitchFamily="34" charset="0"/>
                <a:ea typeface="Arial" pitchFamily="34" charset="-122"/>
                <a:cs typeface="Arial" pitchFamily="34" charset="-120"/>
              </a:rPr>
              <a:t> del </a:t>
            </a:r>
            <a:r>
              <a:rPr lang="en-US" sz="1400" dirty="0" err="1" smtClean="0">
                <a:solidFill>
                  <a:srgbClr val="002060"/>
                </a:solidFill>
                <a:latin typeface="Arial" pitchFamily="34" charset="0"/>
                <a:ea typeface="Arial" pitchFamily="34" charset="-122"/>
                <a:cs typeface="Arial" pitchFamily="34" charset="-120"/>
              </a:rPr>
              <a:t>Sud</a:t>
            </a:r>
            <a:r>
              <a:rPr lang="en-US" sz="1400" dirty="0" smtClean="0">
                <a:solidFill>
                  <a:srgbClr val="002060"/>
                </a:solidFill>
                <a:latin typeface="Arial" pitchFamily="34" charset="0"/>
                <a:ea typeface="Arial" pitchFamily="34" charset="-122"/>
                <a:cs typeface="Arial" pitchFamily="34" charset="-120"/>
              </a:rPr>
              <a:t> Italia ad </a:t>
            </a:r>
            <a:r>
              <a:rPr lang="en-US" sz="1400" dirty="0" err="1" smtClean="0">
                <a:solidFill>
                  <a:srgbClr val="002060"/>
                </a:solidFill>
                <a:latin typeface="Arial" pitchFamily="34" charset="0"/>
                <a:ea typeface="Arial" pitchFamily="34" charset="-122"/>
                <a:cs typeface="Arial" pitchFamily="34" charset="-120"/>
              </a:rPr>
              <a:t>essere</a:t>
            </a:r>
            <a:r>
              <a:rPr lang="en-US" sz="1400" dirty="0" smtClean="0">
                <a:solidFill>
                  <a:srgbClr val="002060"/>
                </a:solidFill>
                <a:latin typeface="Arial" pitchFamily="34" charset="0"/>
                <a:ea typeface="Arial" pitchFamily="34" charset="-122"/>
                <a:cs typeface="Arial" pitchFamily="34" charset="-120"/>
              </a:rPr>
              <a:t> </a:t>
            </a:r>
            <a:r>
              <a:rPr lang="en-US" sz="1400" dirty="0" err="1" smtClean="0">
                <a:solidFill>
                  <a:srgbClr val="002060"/>
                </a:solidFill>
                <a:latin typeface="Arial" pitchFamily="34" charset="0"/>
                <a:ea typeface="Arial" pitchFamily="34" charset="-122"/>
                <a:cs typeface="Arial" pitchFamily="34" charset="-120"/>
              </a:rPr>
              <a:t>autorizzato</a:t>
            </a:r>
            <a:r>
              <a:rPr lang="en-US" sz="1400" dirty="0" smtClean="0">
                <a:solidFill>
                  <a:srgbClr val="002060"/>
                </a:solidFill>
                <a:latin typeface="Arial" pitchFamily="34" charset="0"/>
                <a:ea typeface="Arial" pitchFamily="34" charset="-122"/>
                <a:cs typeface="Arial" pitchFamily="34" charset="-120"/>
              </a:rPr>
              <a:t> per </a:t>
            </a:r>
            <a:r>
              <a:rPr lang="en-US" sz="1400" dirty="0" err="1" smtClean="0">
                <a:solidFill>
                  <a:srgbClr val="002060"/>
                </a:solidFill>
                <a:latin typeface="Arial" pitchFamily="34" charset="0"/>
                <a:ea typeface="Arial" pitchFamily="34" charset="-122"/>
                <a:cs typeface="Arial" pitchFamily="34" charset="-120"/>
              </a:rPr>
              <a:t>terapie</a:t>
            </a:r>
            <a:r>
              <a:rPr lang="en-US" sz="1400" dirty="0" smtClean="0">
                <a:solidFill>
                  <a:srgbClr val="002060"/>
                </a:solidFill>
                <a:latin typeface="Arial" pitchFamily="34" charset="0"/>
                <a:ea typeface="Arial" pitchFamily="34" charset="-122"/>
                <a:cs typeface="Arial" pitchFamily="34" charset="-120"/>
              </a:rPr>
              <a:t> CAR-T (anno 2019).</a:t>
            </a:r>
          </a:p>
          <a:p>
            <a:pPr>
              <a:spcAft>
                <a:spcPts val="0"/>
              </a:spcAft>
              <a:defRPr/>
            </a:pPr>
            <a:endParaRPr lang="en-US" sz="1400" dirty="0" smtClean="0">
              <a:solidFill>
                <a:srgbClr val="002060"/>
              </a:solidFill>
              <a:latin typeface="Arial" pitchFamily="34" charset="0"/>
              <a:ea typeface="Arial" pitchFamily="34" charset="-122"/>
              <a:cs typeface="Arial" pitchFamily="34" charset="-120"/>
            </a:endParaRPr>
          </a:p>
          <a:p>
            <a:pPr algn="just">
              <a:defRPr/>
            </a:pPr>
            <a:r>
              <a:rPr lang="en-US" sz="1400" dirty="0" err="1" smtClean="0">
                <a:solidFill>
                  <a:srgbClr val="002060"/>
                </a:solidFill>
                <a:latin typeface="Arial" pitchFamily="34" charset="0"/>
                <a:ea typeface="Arial" pitchFamily="34" charset="-122"/>
                <a:cs typeface="Arial" pitchFamily="34" charset="-120"/>
              </a:rPr>
              <a:t>Nel</a:t>
            </a:r>
            <a:r>
              <a:rPr lang="en-US" sz="1400" dirty="0" smtClean="0">
                <a:solidFill>
                  <a:srgbClr val="002060"/>
                </a:solidFill>
                <a:latin typeface="Arial" pitchFamily="34" charset="0"/>
                <a:ea typeface="Arial" pitchFamily="34" charset="-122"/>
                <a:cs typeface="Arial" pitchFamily="34" charset="-120"/>
              </a:rPr>
              <a:t> 2025, </a:t>
            </a:r>
            <a:r>
              <a:rPr lang="en-US" sz="1400" dirty="0" err="1" smtClean="0">
                <a:solidFill>
                  <a:srgbClr val="002060"/>
                </a:solidFill>
                <a:latin typeface="Arial" pitchFamily="34" charset="0"/>
                <a:ea typeface="Arial" pitchFamily="34" charset="-122"/>
                <a:cs typeface="Arial" pitchFamily="34" charset="-120"/>
              </a:rPr>
              <a:t>inoltre</a:t>
            </a:r>
            <a:r>
              <a:rPr lang="en-US" sz="1400" dirty="0" smtClean="0">
                <a:solidFill>
                  <a:srgbClr val="002060"/>
                </a:solidFill>
                <a:latin typeface="Arial" pitchFamily="34" charset="0"/>
                <a:ea typeface="Arial" pitchFamily="34" charset="-122"/>
                <a:cs typeface="Arial" pitchFamily="34" charset="-120"/>
              </a:rPr>
              <a:t>, è </a:t>
            </a:r>
            <a:r>
              <a:rPr lang="en-US" sz="1400" dirty="0" err="1" smtClean="0">
                <a:solidFill>
                  <a:srgbClr val="002060"/>
                </a:solidFill>
                <a:latin typeface="Arial" pitchFamily="34" charset="0"/>
                <a:ea typeface="Arial" pitchFamily="34" charset="-122"/>
                <a:cs typeface="Arial" pitchFamily="34" charset="-120"/>
              </a:rPr>
              <a:t>stato</a:t>
            </a:r>
            <a:r>
              <a:rPr lang="en-US" sz="1400" dirty="0" smtClean="0">
                <a:solidFill>
                  <a:srgbClr val="002060"/>
                </a:solidFill>
                <a:latin typeface="Arial" pitchFamily="34" charset="0"/>
                <a:ea typeface="Arial" pitchFamily="34" charset="-122"/>
                <a:cs typeface="Arial" pitchFamily="34" charset="-120"/>
              </a:rPr>
              <a:t> </a:t>
            </a:r>
            <a:r>
              <a:rPr lang="en-US" sz="1400" dirty="0" err="1" smtClean="0">
                <a:solidFill>
                  <a:srgbClr val="002060"/>
                </a:solidFill>
                <a:latin typeface="Arial" pitchFamily="34" charset="0"/>
                <a:ea typeface="Arial" pitchFamily="34" charset="-122"/>
                <a:cs typeface="Arial" pitchFamily="34" charset="-120"/>
              </a:rPr>
              <a:t>autorizzato</a:t>
            </a:r>
            <a:r>
              <a:rPr lang="en-US" sz="1400" dirty="0" smtClean="0">
                <a:solidFill>
                  <a:srgbClr val="002060"/>
                </a:solidFill>
                <a:latin typeface="Arial" pitchFamily="34" charset="0"/>
                <a:ea typeface="Arial" pitchFamily="34" charset="-122"/>
                <a:cs typeface="Arial" pitchFamily="34" charset="-120"/>
              </a:rPr>
              <a:t> per </a:t>
            </a:r>
            <a:r>
              <a:rPr lang="en-US" sz="1400" dirty="0" err="1" smtClean="0">
                <a:solidFill>
                  <a:srgbClr val="002060"/>
                </a:solidFill>
                <a:latin typeface="Arial" pitchFamily="34" charset="0"/>
                <a:ea typeface="Arial" pitchFamily="34" charset="-122"/>
                <a:cs typeface="Arial" pitchFamily="34" charset="-120"/>
              </a:rPr>
              <a:t>terapie</a:t>
            </a:r>
            <a:r>
              <a:rPr lang="en-US" sz="1400" dirty="0" smtClean="0">
                <a:solidFill>
                  <a:srgbClr val="002060"/>
                </a:solidFill>
                <a:latin typeface="Arial" pitchFamily="34" charset="0"/>
                <a:ea typeface="Arial" pitchFamily="34" charset="-122"/>
                <a:cs typeface="Arial" pitchFamily="34" charset="-120"/>
              </a:rPr>
              <a:t> CAR-T in </a:t>
            </a:r>
            <a:r>
              <a:rPr lang="en-US" sz="1400" dirty="0" err="1" smtClean="0">
                <a:solidFill>
                  <a:srgbClr val="002060"/>
                </a:solidFill>
                <a:latin typeface="Arial" pitchFamily="34" charset="0"/>
                <a:ea typeface="Arial" pitchFamily="34" charset="-122"/>
                <a:cs typeface="Arial" pitchFamily="34" charset="-120"/>
              </a:rPr>
              <a:t>seconda</a:t>
            </a:r>
            <a:r>
              <a:rPr lang="en-US" sz="1400" dirty="0" smtClean="0">
                <a:solidFill>
                  <a:srgbClr val="002060"/>
                </a:solidFill>
                <a:latin typeface="Arial" pitchFamily="34" charset="0"/>
                <a:ea typeface="Arial" pitchFamily="34" charset="-122"/>
                <a:cs typeface="Arial" pitchFamily="34" charset="-120"/>
              </a:rPr>
              <a:t> </a:t>
            </a:r>
            <a:r>
              <a:rPr lang="en-US" sz="1400" dirty="0" err="1" smtClean="0">
                <a:solidFill>
                  <a:srgbClr val="002060"/>
                </a:solidFill>
                <a:latin typeface="Arial" pitchFamily="34" charset="0"/>
                <a:ea typeface="Arial" pitchFamily="34" charset="-122"/>
                <a:cs typeface="Arial" pitchFamily="34" charset="-120"/>
              </a:rPr>
              <a:t>linea</a:t>
            </a:r>
            <a:r>
              <a:rPr lang="en-US" sz="1400" dirty="0" smtClean="0">
                <a:solidFill>
                  <a:srgbClr val="002060"/>
                </a:solidFill>
                <a:latin typeface="Arial" pitchFamily="34" charset="0"/>
                <a:ea typeface="Arial" pitchFamily="34" charset="-122"/>
                <a:cs typeface="Arial" pitchFamily="34" charset="-120"/>
              </a:rPr>
              <a:t> </a:t>
            </a:r>
            <a:r>
              <a:rPr lang="en-US" sz="1400" dirty="0" err="1" smtClean="0">
                <a:solidFill>
                  <a:srgbClr val="002060"/>
                </a:solidFill>
                <a:latin typeface="Arial" pitchFamily="34" charset="0"/>
                <a:ea typeface="Arial" pitchFamily="34" charset="-122"/>
                <a:cs typeface="Arial" pitchFamily="34" charset="-120"/>
              </a:rPr>
              <a:t>nel</a:t>
            </a:r>
            <a:r>
              <a:rPr lang="en-US" sz="1400" dirty="0" smtClean="0">
                <a:solidFill>
                  <a:srgbClr val="002060"/>
                </a:solidFill>
                <a:latin typeface="Arial" pitchFamily="34" charset="0"/>
                <a:ea typeface="Arial" pitchFamily="34" charset="-122"/>
                <a:cs typeface="Arial" pitchFamily="34" charset="-120"/>
              </a:rPr>
              <a:t> </a:t>
            </a:r>
            <a:r>
              <a:rPr lang="en-US" sz="1400" dirty="0" err="1" smtClean="0">
                <a:solidFill>
                  <a:srgbClr val="002060"/>
                </a:solidFill>
                <a:latin typeface="Arial" pitchFamily="34" charset="0"/>
                <a:ea typeface="Arial" pitchFamily="34" charset="-122"/>
                <a:cs typeface="Arial" pitchFamily="34" charset="-120"/>
              </a:rPr>
              <a:t>Mieloma</a:t>
            </a:r>
            <a:r>
              <a:rPr lang="en-US" sz="1400" dirty="0" smtClean="0">
                <a:solidFill>
                  <a:srgbClr val="002060"/>
                </a:solidFill>
                <a:latin typeface="Arial" pitchFamily="34" charset="0"/>
                <a:ea typeface="Arial" pitchFamily="34" charset="-122"/>
                <a:cs typeface="Arial" pitchFamily="34" charset="-120"/>
              </a:rPr>
              <a:t> </a:t>
            </a:r>
            <a:r>
              <a:rPr lang="en-US" sz="1400" dirty="0" err="1" smtClean="0">
                <a:solidFill>
                  <a:srgbClr val="002060"/>
                </a:solidFill>
                <a:latin typeface="Arial" pitchFamily="34" charset="0"/>
                <a:ea typeface="Arial" pitchFamily="34" charset="-122"/>
                <a:cs typeface="Arial" pitchFamily="34" charset="-120"/>
              </a:rPr>
              <a:t>Multiplo</a:t>
            </a:r>
            <a:r>
              <a:rPr lang="en-US" sz="1400" dirty="0" smtClean="0">
                <a:solidFill>
                  <a:srgbClr val="002060"/>
                </a:solidFill>
                <a:latin typeface="Arial" pitchFamily="34" charset="0"/>
                <a:ea typeface="Arial" pitchFamily="34" charset="-122"/>
                <a:cs typeface="Arial" pitchFamily="34" charset="-120"/>
              </a:rPr>
              <a:t>  (primo </a:t>
            </a:r>
            <a:r>
              <a:rPr lang="en-US" sz="1400" dirty="0" err="1" smtClean="0">
                <a:solidFill>
                  <a:srgbClr val="002060"/>
                </a:solidFill>
                <a:latin typeface="Arial" pitchFamily="34" charset="0"/>
                <a:ea typeface="Arial" pitchFamily="34" charset="-122"/>
                <a:cs typeface="Arial" pitchFamily="34" charset="-120"/>
              </a:rPr>
              <a:t>centro</a:t>
            </a:r>
            <a:r>
              <a:rPr lang="en-US" sz="1400" dirty="0" smtClean="0">
                <a:solidFill>
                  <a:srgbClr val="002060"/>
                </a:solidFill>
                <a:latin typeface="Arial" pitchFamily="34" charset="0"/>
                <a:ea typeface="Arial" pitchFamily="34" charset="-122"/>
                <a:cs typeface="Arial" pitchFamily="34" charset="-120"/>
              </a:rPr>
              <a:t> in Italia).</a:t>
            </a:r>
          </a:p>
          <a:p>
            <a:pPr>
              <a:defRPr/>
            </a:pPr>
            <a:endParaRPr lang="en-US" sz="1400" b="1" dirty="0" smtClean="0">
              <a:solidFill>
                <a:srgbClr val="002060"/>
              </a:solidFill>
              <a:latin typeface="Arial" pitchFamily="34" charset="0"/>
              <a:ea typeface="Calibri"/>
              <a:cs typeface="Arial" pitchFamily="34" charset="-120"/>
            </a:endParaRPr>
          </a:p>
          <a:p>
            <a:pPr fontAlgn="t"/>
            <a:endParaRPr lang="it-IT" sz="1400" dirty="0" smtClean="0">
              <a:solidFill>
                <a:srgbClr val="002060"/>
              </a:solidFill>
              <a:latin typeface="Arial" pitchFamily="34" charset="0"/>
              <a:ea typeface="Arial" pitchFamily="34" charset="-122"/>
              <a:cs typeface="Arial" pitchFamily="34" charset="-120"/>
            </a:endParaRPr>
          </a:p>
          <a:p>
            <a:pPr fontAlgn="t"/>
            <a:r>
              <a:rPr lang="it-IT" sz="1400" b="1" dirty="0" smtClean="0">
                <a:solidFill>
                  <a:srgbClr val="002060"/>
                </a:solidFill>
                <a:latin typeface="Arial" pitchFamily="34" charset="0"/>
                <a:ea typeface="Arial" pitchFamily="34" charset="-122"/>
                <a:cs typeface="Arial" pitchFamily="34" charset="-120"/>
              </a:rPr>
              <a:t>Volumi di attività </a:t>
            </a:r>
            <a:r>
              <a:rPr lang="it-IT" sz="1400" b="1" dirty="0" err="1" smtClean="0">
                <a:solidFill>
                  <a:srgbClr val="002060"/>
                </a:solidFill>
                <a:latin typeface="Arial" pitchFamily="34" charset="0"/>
                <a:ea typeface="Arial" pitchFamily="34" charset="-122"/>
                <a:cs typeface="Arial" pitchFamily="34" charset="-120"/>
              </a:rPr>
              <a:t>trapiantologica</a:t>
            </a:r>
            <a:r>
              <a:rPr lang="it-IT" sz="1400" b="1" dirty="0" smtClean="0">
                <a:solidFill>
                  <a:srgbClr val="002060"/>
                </a:solidFill>
                <a:latin typeface="Arial" pitchFamily="34" charset="0"/>
                <a:ea typeface="Arial" pitchFamily="34" charset="-122"/>
                <a:cs typeface="Arial" pitchFamily="34" charset="-120"/>
              </a:rPr>
              <a:t> e </a:t>
            </a:r>
            <a:r>
              <a:rPr lang="it-IT" sz="1400" b="1" dirty="0" err="1" smtClean="0">
                <a:solidFill>
                  <a:srgbClr val="002060"/>
                </a:solidFill>
                <a:latin typeface="Arial" pitchFamily="34" charset="0"/>
                <a:ea typeface="Arial" pitchFamily="34" charset="-122"/>
                <a:cs typeface="Arial" pitchFamily="34" charset="-120"/>
              </a:rPr>
              <a:t>Car-T</a:t>
            </a:r>
            <a:endParaRPr lang="it-IT" sz="1400" b="1" dirty="0" smtClean="0">
              <a:solidFill>
                <a:srgbClr val="002060"/>
              </a:solidFill>
              <a:latin typeface="Arial" pitchFamily="34" charset="0"/>
              <a:ea typeface="Arial" pitchFamily="34" charset="-122"/>
              <a:cs typeface="Arial" pitchFamily="34" charset="-120"/>
            </a:endParaRPr>
          </a:p>
          <a:p>
            <a:pPr fontAlgn="t"/>
            <a:r>
              <a:rPr lang="it-IT" sz="1400" dirty="0" smtClean="0">
                <a:solidFill>
                  <a:srgbClr val="002060"/>
                </a:solidFill>
                <a:latin typeface="Arial" pitchFamily="34" charset="0"/>
                <a:ea typeface="Arial" pitchFamily="34" charset="-122"/>
                <a:cs typeface="Arial" pitchFamily="34" charset="-120"/>
              </a:rPr>
              <a:t>Anno 2025 </a:t>
            </a:r>
            <a:r>
              <a:rPr lang="it-IT" sz="1200" i="1" dirty="0" smtClean="0">
                <a:solidFill>
                  <a:srgbClr val="002060"/>
                </a:solidFill>
                <a:latin typeface="Arial" pitchFamily="34" charset="0"/>
                <a:ea typeface="Arial" pitchFamily="34" charset="-122"/>
                <a:cs typeface="Arial" pitchFamily="34" charset="-120"/>
              </a:rPr>
              <a:t>(dati provvisori  al 5.12.2025)</a:t>
            </a:r>
          </a:p>
          <a:p>
            <a:pPr>
              <a:spcAft>
                <a:spcPts val="0"/>
              </a:spcAft>
              <a:defRPr/>
            </a:pPr>
            <a:r>
              <a:rPr lang="it-IT" sz="1400" dirty="0" smtClean="0">
                <a:solidFill>
                  <a:srgbClr val="002060"/>
                </a:solidFill>
                <a:latin typeface="Arial" pitchFamily="34" charset="0"/>
                <a:ea typeface="Arial" pitchFamily="34" charset="-122"/>
                <a:cs typeface="Arial" pitchFamily="34" charset="-120"/>
              </a:rPr>
              <a:t>N. 114  Trapianti </a:t>
            </a:r>
            <a:r>
              <a:rPr lang="it-IT" sz="1400" dirty="0" err="1" smtClean="0">
                <a:solidFill>
                  <a:srgbClr val="002060"/>
                </a:solidFill>
                <a:latin typeface="Arial" pitchFamily="34" charset="0"/>
                <a:ea typeface="Arial" pitchFamily="34" charset="-122"/>
                <a:cs typeface="Arial" pitchFamily="34" charset="-120"/>
              </a:rPr>
              <a:t>autologhi</a:t>
            </a:r>
            <a:r>
              <a:rPr lang="it-IT" sz="1400" dirty="0" smtClean="0">
                <a:solidFill>
                  <a:srgbClr val="002060"/>
                </a:solidFill>
                <a:latin typeface="Arial" pitchFamily="34" charset="0"/>
                <a:ea typeface="Arial" pitchFamily="34" charset="-122"/>
                <a:cs typeface="Arial" pitchFamily="34" charset="-120"/>
              </a:rPr>
              <a:t>,</a:t>
            </a:r>
          </a:p>
          <a:p>
            <a:pPr>
              <a:spcAft>
                <a:spcPts val="0"/>
              </a:spcAft>
              <a:defRPr/>
            </a:pPr>
            <a:r>
              <a:rPr lang="it-IT" sz="1400" dirty="0" smtClean="0">
                <a:solidFill>
                  <a:srgbClr val="002060"/>
                </a:solidFill>
                <a:latin typeface="Arial" pitchFamily="34" charset="0"/>
                <a:ea typeface="Arial" pitchFamily="34" charset="-122"/>
                <a:cs typeface="Arial" pitchFamily="34" charset="-120"/>
              </a:rPr>
              <a:t>N.  48   Trapianti allogenici,</a:t>
            </a:r>
          </a:p>
          <a:p>
            <a:pPr>
              <a:spcAft>
                <a:spcPts val="0"/>
              </a:spcAft>
              <a:defRPr/>
            </a:pPr>
            <a:r>
              <a:rPr lang="it-IT" sz="1400" dirty="0" smtClean="0">
                <a:solidFill>
                  <a:srgbClr val="002060"/>
                </a:solidFill>
                <a:latin typeface="Arial" pitchFamily="34" charset="0"/>
                <a:ea typeface="Arial" pitchFamily="34" charset="-122"/>
                <a:cs typeface="Arial" pitchFamily="34" charset="-120"/>
              </a:rPr>
              <a:t>N.  32   Terapie cellulari </a:t>
            </a:r>
            <a:r>
              <a:rPr lang="it-IT" sz="1400" dirty="0" err="1" smtClean="0">
                <a:solidFill>
                  <a:srgbClr val="002060"/>
                </a:solidFill>
                <a:latin typeface="Arial" pitchFamily="34" charset="0"/>
                <a:ea typeface="Arial" pitchFamily="34" charset="-122"/>
                <a:cs typeface="Arial" pitchFamily="34" charset="-120"/>
              </a:rPr>
              <a:t>CAR-T</a:t>
            </a:r>
            <a:r>
              <a:rPr lang="it-IT" sz="1400" dirty="0" smtClean="0">
                <a:solidFill>
                  <a:srgbClr val="002060"/>
                </a:solidFill>
                <a:latin typeface="Arial" pitchFamily="34" charset="0"/>
                <a:ea typeface="Arial" pitchFamily="34" charset="-122"/>
                <a:cs typeface="Arial" pitchFamily="34" charset="-120"/>
              </a:rPr>
              <a:t>.</a:t>
            </a:r>
          </a:p>
          <a:p>
            <a:pPr>
              <a:defRPr/>
            </a:pPr>
            <a:endParaRPr lang="it-IT" sz="1400" b="1" dirty="0">
              <a:solidFill>
                <a:srgbClr val="002060"/>
              </a:solidFill>
              <a:latin typeface="Calibri"/>
              <a:ea typeface="Calibri"/>
              <a:cs typeface="Times New Roman"/>
            </a:endParaRPr>
          </a:p>
        </p:txBody>
      </p:sp>
      <p:pic>
        <p:nvPicPr>
          <p:cNvPr id="6" name="Picture 2" descr="https://www.jacionline.org/cms/10.1016/j.jaci.2020.07.025/asset/d818a868-b7a2-4a56-8442-eeb420712740/main.assets/gr1_lrg.jpg"/>
          <p:cNvPicPr>
            <a:picLocks noChangeAspect="1" noChangeArrowheads="1"/>
          </p:cNvPicPr>
          <p:nvPr/>
        </p:nvPicPr>
        <p:blipFill>
          <a:blip r:embed="rId3" cstate="print"/>
          <a:srcRect/>
          <a:stretch>
            <a:fillRect/>
          </a:stretch>
        </p:blipFill>
        <p:spPr bwMode="auto">
          <a:xfrm>
            <a:off x="4120091" y="2500306"/>
            <a:ext cx="4809627" cy="3411545"/>
          </a:xfrm>
          <a:prstGeom prst="rect">
            <a:avLst/>
          </a:prstGeom>
          <a:noFill/>
          <a:ln w="95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miter lim="800000"/>
            <a:headEnd/>
            <a:tailEnd/>
          </a:ln>
        </p:spPr>
      </p:pic>
      <p:pic>
        <p:nvPicPr>
          <p:cNvPr id="8" name="Picture 3"/>
          <p:cNvPicPr>
            <a:picLocks noChangeAspect="1" noChangeArrowheads="1"/>
          </p:cNvPicPr>
          <p:nvPr/>
        </p:nvPicPr>
        <p:blipFill>
          <a:blip r:embed="rId4"/>
          <a:srcRect/>
          <a:stretch>
            <a:fillRect/>
          </a:stretch>
        </p:blipFill>
        <p:spPr bwMode="auto">
          <a:xfrm>
            <a:off x="6929454" y="5786454"/>
            <a:ext cx="1816529" cy="428628"/>
          </a:xfrm>
          <a:prstGeom prst="rect">
            <a:avLst/>
          </a:prstGeom>
          <a:noFill/>
          <a:ln w="95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642918"/>
            <a:ext cx="8229600" cy="701675"/>
          </a:xfrm>
        </p:spPr>
        <p:txBody>
          <a:bodyPr>
            <a:normAutofit fontScale="90000"/>
          </a:bodyPr>
          <a:lstStyle/>
          <a:p>
            <a:pPr algn="ctr" eaLnBrk="1" fontAlgn="auto" hangingPunct="1">
              <a:spcAft>
                <a:spcPts val="0"/>
              </a:spcAft>
              <a:defRPr/>
            </a:pPr>
            <a:r>
              <a:rPr lang="it-IT" dirty="0" smtClean="0"/>
              <a:t/>
            </a:r>
            <a:br>
              <a:rPr lang="it-IT" dirty="0" smtClean="0"/>
            </a:br>
            <a:r>
              <a:rPr lang="it-IT" sz="3200" dirty="0" smtClean="0"/>
              <a:t> </a:t>
            </a:r>
            <a:r>
              <a:rPr lang="it-IT" sz="2700" b="1" dirty="0" smtClean="0">
                <a:effectLst>
                  <a:outerShdw blurRad="38100" dist="38100" dir="2700000" algn="tl">
                    <a:srgbClr val="000000">
                      <a:alpha val="43137"/>
                    </a:srgbClr>
                  </a:outerShdw>
                </a:effectLst>
              </a:rPr>
              <a:t>Leadership condivisa</a:t>
            </a:r>
            <a:endParaRPr lang="it-IT" sz="2700" b="1" dirty="0">
              <a:effectLst>
                <a:outerShdw blurRad="38100" dist="38100" dir="2700000" algn="tl">
                  <a:srgbClr val="000000">
                    <a:alpha val="43137"/>
                  </a:srgbClr>
                </a:outerShdw>
              </a:effectLst>
            </a:endParaRPr>
          </a:p>
        </p:txBody>
      </p:sp>
      <p:sp>
        <p:nvSpPr>
          <p:cNvPr id="10" name="CasellaDiTesto 9"/>
          <p:cNvSpPr txBox="1"/>
          <p:nvPr/>
        </p:nvSpPr>
        <p:spPr>
          <a:xfrm>
            <a:off x="323850" y="1428736"/>
            <a:ext cx="3384550" cy="4308872"/>
          </a:xfrm>
          <a:prstGeom prst="rect">
            <a:avLst/>
          </a:prstGeom>
          <a:noFill/>
        </p:spPr>
        <p:txBody>
          <a:bodyPr wrap="square">
            <a:spAutoFit/>
          </a:bodyPr>
          <a:lstStyle/>
          <a:p>
            <a:pPr fontAlgn="auto">
              <a:spcBef>
                <a:spcPts val="0"/>
              </a:spcBef>
              <a:spcAft>
                <a:spcPts val="0"/>
              </a:spcAft>
              <a:defRPr/>
            </a:pPr>
            <a:r>
              <a:rPr lang="it-IT" sz="1400" b="1" u="sng" dirty="0">
                <a:solidFill>
                  <a:srgbClr val="002060"/>
                </a:solidFill>
                <a:latin typeface="+mj-lt"/>
                <a:cs typeface="+mn-cs"/>
              </a:rPr>
              <a:t>Collegio di Direzione</a:t>
            </a:r>
            <a:r>
              <a:rPr lang="it-IT" sz="1400" b="1" dirty="0">
                <a:solidFill>
                  <a:srgbClr val="002060"/>
                </a:solidFill>
                <a:latin typeface="+mj-lt"/>
                <a:cs typeface="+mn-cs"/>
              </a:rPr>
              <a:t> </a:t>
            </a:r>
          </a:p>
          <a:p>
            <a:pPr fontAlgn="auto">
              <a:spcBef>
                <a:spcPts val="0"/>
              </a:spcBef>
              <a:spcAft>
                <a:spcPts val="0"/>
              </a:spcAft>
              <a:defRPr/>
            </a:pPr>
            <a:r>
              <a:rPr lang="it-IT" sz="1400" b="1" dirty="0">
                <a:solidFill>
                  <a:srgbClr val="002060"/>
                </a:solidFill>
                <a:latin typeface="+mj-lt"/>
                <a:cs typeface="+mn-cs"/>
              </a:rPr>
              <a:t>12 incontri </a:t>
            </a:r>
            <a:r>
              <a:rPr lang="it-IT" sz="1400" dirty="0">
                <a:solidFill>
                  <a:srgbClr val="002060"/>
                </a:solidFill>
                <a:latin typeface="+mj-lt"/>
                <a:cs typeface="+mn-cs"/>
              </a:rPr>
              <a:t>nel corso dei quali sono stati affrontati i seguenti temi: </a:t>
            </a:r>
          </a:p>
          <a:p>
            <a:pPr algn="just" fontAlgn="auto">
              <a:spcBef>
                <a:spcPts val="0"/>
              </a:spcBef>
              <a:spcAft>
                <a:spcPts val="0"/>
              </a:spcAft>
              <a:buFont typeface="Wingdings" pitchFamily="2" charset="2"/>
              <a:buChar char="ü"/>
              <a:defRPr/>
            </a:pPr>
            <a:r>
              <a:rPr lang="it-IT" sz="1200" dirty="0">
                <a:solidFill>
                  <a:srgbClr val="002060"/>
                </a:solidFill>
                <a:latin typeface="+mj-lt"/>
                <a:cs typeface="+mn-cs"/>
              </a:rPr>
              <a:t>La definizione e il monitoraggio degli obiettivi di mandato della Direzione Generale</a:t>
            </a:r>
          </a:p>
          <a:p>
            <a:pPr algn="just" fontAlgn="auto">
              <a:spcBef>
                <a:spcPts val="0"/>
              </a:spcBef>
              <a:spcAft>
                <a:spcPts val="0"/>
              </a:spcAft>
              <a:buFont typeface="Wingdings" pitchFamily="2" charset="2"/>
              <a:buChar char="ü"/>
              <a:defRPr/>
            </a:pPr>
            <a:r>
              <a:rPr lang="it-IT" sz="1200" dirty="0">
                <a:solidFill>
                  <a:srgbClr val="002060"/>
                </a:solidFill>
                <a:latin typeface="+mj-lt"/>
                <a:cs typeface="+mn-cs"/>
              </a:rPr>
              <a:t>la revisione dell’assetto organizzativo e la razionalizzazione dei processi assistenziali</a:t>
            </a:r>
          </a:p>
          <a:p>
            <a:pPr algn="just" fontAlgn="auto">
              <a:spcBef>
                <a:spcPts val="0"/>
              </a:spcBef>
              <a:spcAft>
                <a:spcPts val="0"/>
              </a:spcAft>
              <a:buFont typeface="Wingdings" pitchFamily="2" charset="2"/>
              <a:buChar char="ü"/>
              <a:defRPr/>
            </a:pPr>
            <a:r>
              <a:rPr lang="it-IT" sz="1200" dirty="0">
                <a:solidFill>
                  <a:srgbClr val="002060"/>
                </a:solidFill>
                <a:latin typeface="+mj-lt"/>
                <a:cs typeface="+mn-cs"/>
              </a:rPr>
              <a:t>l’implementazione di progetti di miglioramento della sicurezza e della qualità delle cure</a:t>
            </a:r>
          </a:p>
          <a:p>
            <a:pPr algn="just" fontAlgn="auto">
              <a:spcBef>
                <a:spcPts val="0"/>
              </a:spcBef>
              <a:spcAft>
                <a:spcPts val="0"/>
              </a:spcAft>
              <a:buFont typeface="Wingdings" pitchFamily="2" charset="2"/>
              <a:buChar char="ü"/>
              <a:defRPr/>
            </a:pPr>
            <a:r>
              <a:rPr lang="it-IT" sz="1200" dirty="0">
                <a:solidFill>
                  <a:srgbClr val="002060"/>
                </a:solidFill>
                <a:latin typeface="+mj-lt"/>
                <a:cs typeface="+mn-cs"/>
              </a:rPr>
              <a:t>la promozione della formazione continua e dell’integrazione multidisciplinare</a:t>
            </a:r>
          </a:p>
          <a:p>
            <a:pPr algn="just" fontAlgn="auto">
              <a:spcBef>
                <a:spcPts val="0"/>
              </a:spcBef>
              <a:spcAft>
                <a:spcPts val="0"/>
              </a:spcAft>
              <a:defRPr/>
            </a:pPr>
            <a:r>
              <a:rPr lang="it-IT" sz="1200" dirty="0">
                <a:solidFill>
                  <a:srgbClr val="002060"/>
                </a:solidFill>
                <a:latin typeface="+mj-lt"/>
                <a:cs typeface="+mn-cs"/>
              </a:rPr>
              <a:t>Le proposte e le osservazioni del Collegio hanno contribuito alla definizione delle linee operative aziendali, rafforzando il modello di </a:t>
            </a:r>
            <a:r>
              <a:rPr lang="it-IT" sz="1200" dirty="0" err="1">
                <a:solidFill>
                  <a:srgbClr val="002060"/>
                </a:solidFill>
                <a:latin typeface="+mj-lt"/>
                <a:cs typeface="+mn-cs"/>
              </a:rPr>
              <a:t>governance</a:t>
            </a:r>
            <a:r>
              <a:rPr lang="it-IT" sz="1200" dirty="0">
                <a:solidFill>
                  <a:srgbClr val="002060"/>
                </a:solidFill>
                <a:latin typeface="+mj-lt"/>
                <a:cs typeface="+mn-cs"/>
              </a:rPr>
              <a:t> partecipata e la coerenza tra indirizzo strategico e attività cliniche</a:t>
            </a:r>
            <a:endParaRPr lang="it-IT" dirty="0">
              <a:solidFill>
                <a:srgbClr val="002060"/>
              </a:solidFill>
              <a:latin typeface="+mj-lt"/>
              <a:cs typeface="+mn-cs"/>
            </a:endParaRPr>
          </a:p>
          <a:p>
            <a:pPr fontAlgn="auto">
              <a:spcBef>
                <a:spcPts val="0"/>
              </a:spcBef>
              <a:spcAft>
                <a:spcPts val="0"/>
              </a:spcAft>
              <a:defRPr/>
            </a:pPr>
            <a:endParaRPr lang="it-IT" dirty="0">
              <a:solidFill>
                <a:srgbClr val="002060"/>
              </a:solidFill>
              <a:latin typeface="+mj-lt"/>
              <a:cs typeface="+mn-cs"/>
            </a:endParaRPr>
          </a:p>
          <a:p>
            <a:pPr fontAlgn="auto">
              <a:spcBef>
                <a:spcPts val="0"/>
              </a:spcBef>
              <a:spcAft>
                <a:spcPts val="0"/>
              </a:spcAft>
              <a:defRPr/>
            </a:pPr>
            <a:r>
              <a:rPr lang="it-IT" sz="1400" b="1" u="sng" dirty="0">
                <a:solidFill>
                  <a:srgbClr val="002060"/>
                </a:solidFill>
                <a:latin typeface="+mj-lt"/>
                <a:cs typeface="+mn-cs"/>
              </a:rPr>
              <a:t>Organizzazioni sindacali</a:t>
            </a:r>
          </a:p>
          <a:p>
            <a:pPr fontAlgn="auto">
              <a:spcBef>
                <a:spcPts val="0"/>
              </a:spcBef>
              <a:spcAft>
                <a:spcPts val="0"/>
              </a:spcAft>
              <a:defRPr/>
            </a:pPr>
            <a:r>
              <a:rPr lang="it-IT" sz="1400" b="1" dirty="0">
                <a:solidFill>
                  <a:srgbClr val="002060"/>
                </a:solidFill>
                <a:latin typeface="+mj-lt"/>
                <a:cs typeface="+mn-cs"/>
              </a:rPr>
              <a:t>9 incontri </a:t>
            </a:r>
          </a:p>
          <a:p>
            <a:pPr fontAlgn="auto">
              <a:spcBef>
                <a:spcPts val="0"/>
              </a:spcBef>
              <a:spcAft>
                <a:spcPts val="0"/>
              </a:spcAft>
              <a:defRPr/>
            </a:pPr>
            <a:r>
              <a:rPr lang="it-IT" sz="1200" dirty="0">
                <a:solidFill>
                  <a:srgbClr val="002060"/>
                </a:solidFill>
                <a:latin typeface="+mj-lt"/>
                <a:cs typeface="+mn-cs"/>
              </a:rPr>
              <a:t>(3 dirigenza e 6 comparto)</a:t>
            </a:r>
          </a:p>
          <a:p>
            <a:pPr fontAlgn="auto">
              <a:spcBef>
                <a:spcPts val="0"/>
              </a:spcBef>
              <a:spcAft>
                <a:spcPts val="0"/>
              </a:spcAft>
              <a:defRPr/>
            </a:pPr>
            <a:endParaRPr lang="it-IT" dirty="0">
              <a:solidFill>
                <a:srgbClr val="002060"/>
              </a:solidFill>
              <a:latin typeface="+mn-lt"/>
              <a:cs typeface="+mn-cs"/>
            </a:endParaRPr>
          </a:p>
        </p:txBody>
      </p:sp>
      <p:pic>
        <p:nvPicPr>
          <p:cNvPr id="4" name="Immagine 3" descr="_DSC0742.JPG"/>
          <p:cNvPicPr>
            <a:picLocks noChangeAspect="1"/>
          </p:cNvPicPr>
          <p:nvPr/>
        </p:nvPicPr>
        <p:blipFill>
          <a:blip r:embed="rId2" cstate="print"/>
          <a:stretch>
            <a:fillRect/>
          </a:stretch>
        </p:blipFill>
        <p:spPr>
          <a:xfrm>
            <a:off x="3707904" y="2564904"/>
            <a:ext cx="5256584" cy="2957705"/>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6" descr="Ospedale logo.png"/>
          <p:cNvPicPr>
            <a:picLocks noChangeAspect="1"/>
          </p:cNvPicPr>
          <p:nvPr/>
        </p:nvPicPr>
        <p:blipFill>
          <a:blip r:embed="rId2" cstate="print"/>
          <a:srcRect/>
          <a:stretch>
            <a:fillRect/>
          </a:stretch>
        </p:blipFill>
        <p:spPr bwMode="auto">
          <a:xfrm>
            <a:off x="7446963" y="357188"/>
            <a:ext cx="982662" cy="984250"/>
          </a:xfrm>
          <a:prstGeom prst="rect">
            <a:avLst/>
          </a:prstGeom>
          <a:noFill/>
          <a:ln w="9525">
            <a:noFill/>
            <a:miter lim="800000"/>
            <a:headEnd/>
            <a:tailEnd/>
          </a:ln>
        </p:spPr>
      </p:pic>
      <p:sp>
        <p:nvSpPr>
          <p:cNvPr id="3" name="CasellaDiTesto 2"/>
          <p:cNvSpPr txBox="1"/>
          <p:nvPr/>
        </p:nvSpPr>
        <p:spPr>
          <a:xfrm>
            <a:off x="755576" y="620688"/>
            <a:ext cx="5318828" cy="461665"/>
          </a:xfrm>
          <a:prstGeom prst="rect">
            <a:avLst/>
          </a:prstGeom>
          <a:noFill/>
        </p:spPr>
        <p:txBody>
          <a:bodyPr wrap="none" rtlCol="0">
            <a:spAutoFit/>
          </a:bodyPr>
          <a:lstStyle/>
          <a:p>
            <a:r>
              <a:rPr lang="it-IT" sz="2400" b="1" dirty="0" smtClean="0">
                <a:solidFill>
                  <a:schemeClr val="accent1">
                    <a:lumMod val="50000"/>
                  </a:schemeClr>
                </a:solidFill>
                <a:effectLst>
                  <a:outerShdw blurRad="38100" dist="38100" dir="2700000" algn="tl">
                    <a:srgbClr val="000000">
                      <a:alpha val="43137"/>
                    </a:srgbClr>
                  </a:outerShdw>
                </a:effectLst>
                <a:latin typeface="+mj-lt"/>
                <a:ea typeface="+mj-ea"/>
                <a:cs typeface="+mj-cs"/>
              </a:rPr>
              <a:t>Certificazioni di qualità e premi nel 2025</a:t>
            </a:r>
          </a:p>
        </p:txBody>
      </p:sp>
      <p:sp>
        <p:nvSpPr>
          <p:cNvPr id="4" name="CasellaDiTesto 3"/>
          <p:cNvSpPr txBox="1"/>
          <p:nvPr/>
        </p:nvSpPr>
        <p:spPr>
          <a:xfrm>
            <a:off x="251520" y="1196752"/>
            <a:ext cx="6408712" cy="1169551"/>
          </a:xfrm>
          <a:prstGeom prst="rect">
            <a:avLst/>
          </a:prstGeom>
          <a:noFill/>
        </p:spPr>
        <p:txBody>
          <a:bodyPr wrap="square" rtlCol="0">
            <a:spAutoFit/>
          </a:bodyPr>
          <a:lstStyle/>
          <a:p>
            <a:pPr algn="just"/>
            <a:r>
              <a:rPr lang="it-IT" sz="1400" b="1" dirty="0" smtClean="0">
                <a:solidFill>
                  <a:srgbClr val="002060"/>
                </a:solidFill>
              </a:rPr>
              <a:t>Certificazione EBMT: </a:t>
            </a:r>
            <a:r>
              <a:rPr lang="it-IT" sz="1400" dirty="0" smtClean="0">
                <a:solidFill>
                  <a:srgbClr val="002060"/>
                </a:solidFill>
              </a:rPr>
              <a:t>il </a:t>
            </a:r>
            <a:r>
              <a:rPr lang="it-IT" sz="1400" b="1" dirty="0" smtClean="0">
                <a:solidFill>
                  <a:srgbClr val="002060"/>
                </a:solidFill>
              </a:rPr>
              <a:t>Centro Nazionale Trapianti </a:t>
            </a:r>
            <a:r>
              <a:rPr lang="it-IT" sz="1400" dirty="0" smtClean="0">
                <a:solidFill>
                  <a:srgbClr val="002060"/>
                </a:solidFill>
              </a:rPr>
              <a:t>ha sottoposto ad ispezione il </a:t>
            </a:r>
            <a:r>
              <a:rPr lang="it-IT" sz="1400" b="1" dirty="0" smtClean="0">
                <a:solidFill>
                  <a:srgbClr val="002060"/>
                </a:solidFill>
              </a:rPr>
              <a:t>Programma Trapianti di Reggio Calabria</a:t>
            </a:r>
            <a:r>
              <a:rPr lang="it-IT" sz="1400" dirty="0" smtClean="0">
                <a:solidFill>
                  <a:srgbClr val="002060"/>
                </a:solidFill>
              </a:rPr>
              <a:t> riconoscendone le qualità ambientali e organizzative.</a:t>
            </a:r>
          </a:p>
          <a:p>
            <a:pPr algn="just"/>
            <a:r>
              <a:rPr lang="it-IT" sz="1400" dirty="0" smtClean="0"/>
              <a:t/>
            </a:r>
            <a:br>
              <a:rPr lang="it-IT" sz="1400" dirty="0" smtClean="0"/>
            </a:br>
            <a:endParaRPr lang="it-IT" sz="1400" dirty="0"/>
          </a:p>
        </p:txBody>
      </p:sp>
      <p:sp>
        <p:nvSpPr>
          <p:cNvPr id="5" name="CasellaDiTesto 4"/>
          <p:cNvSpPr txBox="1"/>
          <p:nvPr/>
        </p:nvSpPr>
        <p:spPr>
          <a:xfrm>
            <a:off x="2195736" y="2060848"/>
            <a:ext cx="5544616" cy="738664"/>
          </a:xfrm>
          <a:prstGeom prst="rect">
            <a:avLst/>
          </a:prstGeom>
          <a:noFill/>
        </p:spPr>
        <p:txBody>
          <a:bodyPr wrap="square" rtlCol="0">
            <a:spAutoFit/>
          </a:bodyPr>
          <a:lstStyle/>
          <a:p>
            <a:r>
              <a:rPr lang="it-IT" sz="1400" b="1" dirty="0" smtClean="0">
                <a:solidFill>
                  <a:srgbClr val="002060"/>
                </a:solidFill>
              </a:rPr>
              <a:t>Programma Trapianti Cellule </a:t>
            </a:r>
            <a:r>
              <a:rPr lang="it-IT" sz="1400" dirty="0" smtClean="0">
                <a:solidFill>
                  <a:srgbClr val="002060"/>
                </a:solidFill>
              </a:rPr>
              <a:t>Staminali del GOM riceve il rinnovo </a:t>
            </a:r>
            <a:r>
              <a:rPr lang="it-IT" sz="1400" b="1" dirty="0" smtClean="0">
                <a:solidFill>
                  <a:srgbClr val="002060"/>
                </a:solidFill>
              </a:rPr>
              <a:t>dell’accreditamento JACIE</a:t>
            </a:r>
            <a:r>
              <a:rPr lang="it-IT" sz="1400" dirty="0" smtClean="0">
                <a:solidFill>
                  <a:srgbClr val="002060"/>
                </a:solidFill>
              </a:rPr>
              <a:t>. Requisito indispensabile per poter </a:t>
            </a:r>
            <a:r>
              <a:rPr lang="it-IT" sz="1400" i="1" u="sng" dirty="0" err="1" smtClean="0">
                <a:solidFill>
                  <a:srgbClr val="002060"/>
                </a:solidFill>
                <a:effectLst>
                  <a:outerShdw blurRad="38100" dist="38100" dir="2700000" algn="tl">
                    <a:srgbClr val="000000">
                      <a:alpha val="43137"/>
                    </a:srgbClr>
                  </a:outerShdw>
                </a:effectLst>
              </a:rPr>
              <a:t>Car-T</a:t>
            </a:r>
            <a:r>
              <a:rPr lang="it-IT" sz="1400" dirty="0" smtClean="0">
                <a:solidFill>
                  <a:srgbClr val="002060"/>
                </a:solidFill>
              </a:rPr>
              <a:t> e terapie innovative.</a:t>
            </a:r>
          </a:p>
        </p:txBody>
      </p:sp>
      <p:pic>
        <p:nvPicPr>
          <p:cNvPr id="6" name="Immagine 5" descr="jacie.png"/>
          <p:cNvPicPr>
            <a:picLocks noChangeAspect="1"/>
          </p:cNvPicPr>
          <p:nvPr/>
        </p:nvPicPr>
        <p:blipFill>
          <a:blip r:embed="rId3" cstate="print"/>
          <a:stretch>
            <a:fillRect/>
          </a:stretch>
        </p:blipFill>
        <p:spPr>
          <a:xfrm>
            <a:off x="251520" y="1916832"/>
            <a:ext cx="1872208" cy="23668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Immagine 7" descr="premio-ash-lab-analisi.png"/>
          <p:cNvPicPr>
            <a:picLocks noChangeAspect="1"/>
          </p:cNvPicPr>
          <p:nvPr/>
        </p:nvPicPr>
        <p:blipFill>
          <a:blip r:embed="rId4" cstate="print"/>
          <a:stretch>
            <a:fillRect/>
          </a:stretch>
        </p:blipFill>
        <p:spPr>
          <a:xfrm>
            <a:off x="6300192" y="4622893"/>
            <a:ext cx="2664296" cy="2104794"/>
          </a:xfrm>
          <a:prstGeom prst="rect">
            <a:avLst/>
          </a:prstGeom>
        </p:spPr>
      </p:pic>
      <p:sp>
        <p:nvSpPr>
          <p:cNvPr id="9" name="CasellaDiTesto 8"/>
          <p:cNvSpPr txBox="1"/>
          <p:nvPr/>
        </p:nvSpPr>
        <p:spPr>
          <a:xfrm>
            <a:off x="6084168" y="3068960"/>
            <a:ext cx="3059832" cy="1569660"/>
          </a:xfrm>
          <a:prstGeom prst="rect">
            <a:avLst/>
          </a:prstGeom>
          <a:noFill/>
        </p:spPr>
        <p:txBody>
          <a:bodyPr wrap="square" rtlCol="0">
            <a:spAutoFit/>
          </a:bodyPr>
          <a:lstStyle/>
          <a:p>
            <a:pPr algn="r"/>
            <a:r>
              <a:rPr lang="it-IT" sz="1600" b="1" u="sng" dirty="0" smtClean="0">
                <a:solidFill>
                  <a:srgbClr val="002060"/>
                </a:solidFill>
                <a:latin typeface="+mj-lt"/>
              </a:rPr>
              <a:t>Primo posto </a:t>
            </a:r>
            <a:r>
              <a:rPr lang="it-IT" sz="1600" b="1" dirty="0" smtClean="0">
                <a:solidFill>
                  <a:srgbClr val="002060"/>
                </a:solidFill>
                <a:latin typeface="+mj-lt"/>
              </a:rPr>
              <a:t>come </a:t>
            </a:r>
          </a:p>
          <a:p>
            <a:pPr algn="r"/>
            <a:r>
              <a:rPr lang="it-IT" sz="1600" b="1" i="1" dirty="0" smtClean="0">
                <a:solidFill>
                  <a:srgbClr val="002060"/>
                </a:solidFill>
                <a:latin typeface="+mj-lt"/>
              </a:rPr>
              <a:t>miglior contributo scientifico straniero al 66° </a:t>
            </a:r>
            <a:r>
              <a:rPr lang="it-IT" sz="1600" b="1" i="1" dirty="0" err="1" smtClean="0">
                <a:solidFill>
                  <a:srgbClr val="002060"/>
                </a:solidFill>
                <a:latin typeface="+mj-lt"/>
              </a:rPr>
              <a:t>Annual</a:t>
            </a:r>
            <a:r>
              <a:rPr lang="it-IT" sz="1600" b="1" i="1" dirty="0" smtClean="0">
                <a:solidFill>
                  <a:srgbClr val="002060"/>
                </a:solidFill>
                <a:latin typeface="+mj-lt"/>
              </a:rPr>
              <a:t> Meeting dell’American Society </a:t>
            </a:r>
            <a:r>
              <a:rPr lang="it-IT" sz="1600" b="1" i="1" dirty="0" err="1" smtClean="0">
                <a:solidFill>
                  <a:srgbClr val="002060"/>
                </a:solidFill>
                <a:latin typeface="+mj-lt"/>
              </a:rPr>
              <a:t>of</a:t>
            </a:r>
            <a:r>
              <a:rPr lang="it-IT" sz="1600" b="1" i="1" dirty="0" smtClean="0">
                <a:solidFill>
                  <a:srgbClr val="002060"/>
                </a:solidFill>
                <a:latin typeface="+mj-lt"/>
              </a:rPr>
              <a:t> </a:t>
            </a:r>
            <a:r>
              <a:rPr lang="it-IT" sz="1600" b="1" i="1" dirty="0" err="1" smtClean="0">
                <a:solidFill>
                  <a:srgbClr val="002060"/>
                </a:solidFill>
                <a:latin typeface="+mj-lt"/>
              </a:rPr>
              <a:t>Hematology</a:t>
            </a:r>
            <a:r>
              <a:rPr lang="it-IT" sz="1600" b="1" dirty="0" smtClean="0">
                <a:solidFill>
                  <a:srgbClr val="002060"/>
                </a:solidFill>
                <a:latin typeface="+mj-lt"/>
              </a:rPr>
              <a:t> </a:t>
            </a:r>
          </a:p>
          <a:p>
            <a:pPr algn="r"/>
            <a:r>
              <a:rPr lang="it-IT" sz="1600" b="1" dirty="0" smtClean="0">
                <a:solidFill>
                  <a:srgbClr val="002060"/>
                </a:solidFill>
                <a:latin typeface="+mj-lt"/>
              </a:rPr>
              <a:t>per la </a:t>
            </a:r>
            <a:r>
              <a:rPr lang="it-IT" sz="1600" b="1" u="sng" dirty="0" smtClean="0">
                <a:solidFill>
                  <a:srgbClr val="002060"/>
                </a:solidFill>
                <a:latin typeface="+mj-lt"/>
              </a:rPr>
              <a:t>UOC </a:t>
            </a:r>
            <a:r>
              <a:rPr lang="it-IT" sz="1600" b="1" u="sng" dirty="0" smtClean="0">
                <a:solidFill>
                  <a:srgbClr val="002060"/>
                </a:solidFill>
                <a:effectLst>
                  <a:outerShdw blurRad="38100" dist="38100" dir="2700000" algn="tl">
                    <a:srgbClr val="000000">
                      <a:alpha val="43137"/>
                    </a:srgbClr>
                  </a:outerShdw>
                </a:effectLst>
                <a:latin typeface="+mj-lt"/>
              </a:rPr>
              <a:t>Laboratorio Analisi</a:t>
            </a:r>
            <a:endParaRPr lang="it-IT" sz="1600" b="1" u="sng" dirty="0">
              <a:solidFill>
                <a:srgbClr val="002060"/>
              </a:solidFill>
              <a:effectLst>
                <a:outerShdw blurRad="38100" dist="38100" dir="2700000" algn="tl">
                  <a:srgbClr val="000000">
                    <a:alpha val="43137"/>
                  </a:srgbClr>
                </a:outerShdw>
              </a:effectLst>
              <a:latin typeface="+mj-lt"/>
            </a:endParaRPr>
          </a:p>
        </p:txBody>
      </p:sp>
      <p:pic>
        <p:nvPicPr>
          <p:cNvPr id="10" name="Immagine 9" descr="EFI.PNG"/>
          <p:cNvPicPr>
            <a:picLocks noChangeAspect="1"/>
          </p:cNvPicPr>
          <p:nvPr/>
        </p:nvPicPr>
        <p:blipFill>
          <a:blip r:embed="rId5" cstate="print"/>
          <a:stretch>
            <a:fillRect/>
          </a:stretch>
        </p:blipFill>
        <p:spPr>
          <a:xfrm>
            <a:off x="2555776" y="3501008"/>
            <a:ext cx="3169811" cy="1656184"/>
          </a:xfrm>
          <a:prstGeom prst="rect">
            <a:avLst/>
          </a:prstGeom>
        </p:spPr>
      </p:pic>
      <p:sp>
        <p:nvSpPr>
          <p:cNvPr id="13" name="CasellaDiTesto 12"/>
          <p:cNvSpPr txBox="1"/>
          <p:nvPr/>
        </p:nvSpPr>
        <p:spPr>
          <a:xfrm>
            <a:off x="2555776" y="5301208"/>
            <a:ext cx="3444984" cy="1231106"/>
          </a:xfrm>
          <a:prstGeom prst="rect">
            <a:avLst/>
          </a:prstGeom>
          <a:noFill/>
        </p:spPr>
        <p:txBody>
          <a:bodyPr wrap="square" rtlCol="0">
            <a:spAutoFit/>
          </a:bodyPr>
          <a:lstStyle/>
          <a:p>
            <a:pPr algn="just"/>
            <a:r>
              <a:rPr lang="it-IT" sz="1400" dirty="0" smtClean="0">
                <a:solidFill>
                  <a:srgbClr val="002060"/>
                </a:solidFill>
                <a:latin typeface="+mj-lt"/>
              </a:rPr>
              <a:t>Il </a:t>
            </a:r>
            <a:r>
              <a:rPr lang="it-IT" sz="1400" b="1" u="sng" dirty="0" smtClean="0">
                <a:solidFill>
                  <a:srgbClr val="002060"/>
                </a:solidFill>
                <a:latin typeface="+mj-lt"/>
              </a:rPr>
              <a:t>Centro di Tipizzazione Tissutale </a:t>
            </a:r>
            <a:r>
              <a:rPr lang="it-IT" sz="1400" dirty="0" smtClean="0">
                <a:solidFill>
                  <a:srgbClr val="002060"/>
                </a:solidFill>
                <a:latin typeface="+mj-lt"/>
              </a:rPr>
              <a:t>del GOM ottiene </a:t>
            </a:r>
            <a:r>
              <a:rPr lang="it-IT" sz="1400" b="1" dirty="0" smtClean="0">
                <a:solidFill>
                  <a:srgbClr val="002060"/>
                </a:solidFill>
                <a:latin typeface="+mj-lt"/>
              </a:rPr>
              <a:t>il rinnovo dell'accreditamento </a:t>
            </a:r>
            <a:r>
              <a:rPr lang="it-IT" sz="1400" dirty="0" smtClean="0">
                <a:solidFill>
                  <a:srgbClr val="002060"/>
                </a:solidFill>
                <a:latin typeface="+mj-lt"/>
              </a:rPr>
              <a:t>dalla </a:t>
            </a:r>
            <a:r>
              <a:rPr lang="it-IT" sz="1400" b="1" u="sng" dirty="0" err="1" smtClean="0">
                <a:solidFill>
                  <a:srgbClr val="002060"/>
                </a:solidFill>
                <a:effectLst>
                  <a:outerShdw blurRad="38100" dist="38100" dir="2700000" algn="tl">
                    <a:srgbClr val="000000">
                      <a:alpha val="43137"/>
                    </a:srgbClr>
                  </a:outerShdw>
                </a:effectLst>
                <a:latin typeface="+mj-lt"/>
              </a:rPr>
              <a:t>European</a:t>
            </a:r>
            <a:r>
              <a:rPr lang="it-IT" sz="1400" b="1" u="sng" dirty="0" smtClean="0">
                <a:solidFill>
                  <a:srgbClr val="002060"/>
                </a:solidFill>
                <a:effectLst>
                  <a:outerShdw blurRad="38100" dist="38100" dir="2700000" algn="tl">
                    <a:srgbClr val="000000">
                      <a:alpha val="43137"/>
                    </a:srgbClr>
                  </a:outerShdw>
                </a:effectLst>
                <a:latin typeface="+mj-lt"/>
              </a:rPr>
              <a:t> </a:t>
            </a:r>
            <a:r>
              <a:rPr lang="it-IT" sz="1400" b="1" u="sng" dirty="0" err="1" smtClean="0">
                <a:solidFill>
                  <a:srgbClr val="002060"/>
                </a:solidFill>
                <a:effectLst>
                  <a:outerShdw blurRad="38100" dist="38100" dir="2700000" algn="tl">
                    <a:srgbClr val="000000">
                      <a:alpha val="43137"/>
                    </a:srgbClr>
                  </a:outerShdw>
                </a:effectLst>
                <a:latin typeface="+mj-lt"/>
              </a:rPr>
              <a:t>Federation</a:t>
            </a:r>
            <a:r>
              <a:rPr lang="it-IT" sz="1400" b="1" u="sng" dirty="0" smtClean="0">
                <a:solidFill>
                  <a:srgbClr val="002060"/>
                </a:solidFill>
                <a:effectLst>
                  <a:outerShdw blurRad="38100" dist="38100" dir="2700000" algn="tl">
                    <a:srgbClr val="000000">
                      <a:alpha val="43137"/>
                    </a:srgbClr>
                  </a:outerShdw>
                </a:effectLst>
                <a:latin typeface="+mj-lt"/>
              </a:rPr>
              <a:t> </a:t>
            </a:r>
            <a:r>
              <a:rPr lang="it-IT" sz="1400" b="1" u="sng" dirty="0" err="1" smtClean="0">
                <a:solidFill>
                  <a:srgbClr val="002060"/>
                </a:solidFill>
                <a:effectLst>
                  <a:outerShdw blurRad="38100" dist="38100" dir="2700000" algn="tl">
                    <a:srgbClr val="000000">
                      <a:alpha val="43137"/>
                    </a:srgbClr>
                  </a:outerShdw>
                </a:effectLst>
                <a:latin typeface="+mj-lt"/>
              </a:rPr>
              <a:t>for</a:t>
            </a:r>
            <a:r>
              <a:rPr lang="it-IT" sz="1400" b="1" u="sng" dirty="0" smtClean="0">
                <a:solidFill>
                  <a:srgbClr val="002060"/>
                </a:solidFill>
                <a:effectLst>
                  <a:outerShdw blurRad="38100" dist="38100" dir="2700000" algn="tl">
                    <a:srgbClr val="000000">
                      <a:alpha val="43137"/>
                    </a:srgbClr>
                  </a:outerShdw>
                </a:effectLst>
                <a:latin typeface="+mj-lt"/>
              </a:rPr>
              <a:t> </a:t>
            </a:r>
            <a:r>
              <a:rPr lang="it-IT" sz="1400" b="1" u="sng" dirty="0" err="1" smtClean="0">
                <a:solidFill>
                  <a:srgbClr val="002060"/>
                </a:solidFill>
                <a:effectLst>
                  <a:outerShdw blurRad="38100" dist="38100" dir="2700000" algn="tl">
                    <a:srgbClr val="000000">
                      <a:alpha val="43137"/>
                    </a:srgbClr>
                  </a:outerShdw>
                </a:effectLst>
                <a:latin typeface="+mj-lt"/>
              </a:rPr>
              <a:t>Immunogenetics</a:t>
            </a:r>
            <a:r>
              <a:rPr lang="it-IT" sz="1400" b="1" u="sng" dirty="0" smtClean="0">
                <a:solidFill>
                  <a:srgbClr val="002060"/>
                </a:solidFill>
                <a:effectLst>
                  <a:outerShdw blurRad="38100" dist="38100" dir="2700000" algn="tl">
                    <a:srgbClr val="000000">
                      <a:alpha val="43137"/>
                    </a:srgbClr>
                  </a:outerShdw>
                </a:effectLst>
                <a:latin typeface="+mj-lt"/>
              </a:rPr>
              <a:t> (EFI)</a:t>
            </a:r>
          </a:p>
          <a:p>
            <a:endParaRPr lang="it-IT"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500"/>
                                        <p:tgtEl>
                                          <p:spTgt spid="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625" y="857250"/>
            <a:ext cx="8229600" cy="571500"/>
          </a:xfrm>
        </p:spPr>
        <p:txBody>
          <a:bodyPr>
            <a:normAutofit fontScale="90000"/>
          </a:bodyPr>
          <a:lstStyle/>
          <a:p>
            <a:pPr eaLnBrk="1" fontAlgn="auto" hangingPunct="1">
              <a:spcAft>
                <a:spcPts val="0"/>
              </a:spcAft>
              <a:defRPr/>
            </a:pPr>
            <a:r>
              <a:rPr lang="it-IT" dirty="0" smtClean="0"/>
              <a:t/>
            </a:r>
            <a:br>
              <a:rPr lang="it-IT" dirty="0" smtClean="0"/>
            </a:br>
            <a:r>
              <a:rPr lang="it-IT" dirty="0" smtClean="0"/>
              <a:t/>
            </a:r>
            <a:br>
              <a:rPr lang="it-IT" dirty="0" smtClean="0"/>
            </a:br>
            <a:r>
              <a:rPr lang="it-IT" dirty="0" smtClean="0"/>
              <a:t/>
            </a:r>
            <a:br>
              <a:rPr lang="it-IT" dirty="0" smtClean="0"/>
            </a:br>
            <a:r>
              <a:rPr lang="it-IT" sz="3200" dirty="0" smtClean="0"/>
              <a:t> </a:t>
            </a:r>
            <a:endParaRPr lang="it-IT" sz="2700" b="1" dirty="0">
              <a:effectLst>
                <a:outerShdw blurRad="38100" dist="38100" dir="2700000" algn="tl">
                  <a:srgbClr val="000000">
                    <a:alpha val="43137"/>
                  </a:srgbClr>
                </a:outerShdw>
              </a:effectLst>
            </a:endParaRPr>
          </a:p>
        </p:txBody>
      </p:sp>
      <p:sp>
        <p:nvSpPr>
          <p:cNvPr id="6" name="Rettangolo 5"/>
          <p:cNvSpPr/>
          <p:nvPr/>
        </p:nvSpPr>
        <p:spPr>
          <a:xfrm>
            <a:off x="428596" y="1714488"/>
            <a:ext cx="5000660" cy="2646878"/>
          </a:xfrm>
          <a:prstGeom prst="rect">
            <a:avLst/>
          </a:prstGeom>
        </p:spPr>
        <p:txBody>
          <a:bodyPr wrap="square">
            <a:spAutoFit/>
          </a:bodyPr>
          <a:lstStyle/>
          <a:p>
            <a:r>
              <a:rPr lang="it-IT" sz="1600" dirty="0" smtClean="0">
                <a:solidFill>
                  <a:srgbClr val="002060"/>
                </a:solidFill>
                <a:latin typeface="+mj-lt"/>
              </a:rPr>
              <a:t>Il Centro Regionale Epilessie del Grande Ospedale Metropolitano “</a:t>
            </a:r>
            <a:r>
              <a:rPr lang="it-IT" sz="1600" dirty="0" err="1" smtClean="0">
                <a:solidFill>
                  <a:srgbClr val="002060"/>
                </a:solidFill>
                <a:latin typeface="+mj-lt"/>
              </a:rPr>
              <a:t>Bianchi-Melacrino-Morelli</a:t>
            </a:r>
            <a:r>
              <a:rPr lang="it-IT" sz="1600" dirty="0" smtClean="0">
                <a:solidFill>
                  <a:srgbClr val="002060"/>
                </a:solidFill>
                <a:latin typeface="+mj-lt"/>
              </a:rPr>
              <a:t>” di Reggio Calabria ha ottenuto il prestigioso riconoscimento della </a:t>
            </a:r>
            <a:r>
              <a:rPr lang="it-IT" sz="1600" i="1" dirty="0" smtClean="0">
                <a:solidFill>
                  <a:srgbClr val="002060"/>
                </a:solidFill>
                <a:latin typeface="+mj-lt"/>
              </a:rPr>
              <a:t>Lega Italiana contro l’Epilessia (LICE) </a:t>
            </a:r>
            <a:r>
              <a:rPr lang="it-IT" sz="1600" dirty="0" smtClean="0">
                <a:solidFill>
                  <a:srgbClr val="002060"/>
                </a:solidFill>
                <a:latin typeface="+mj-lt"/>
              </a:rPr>
              <a:t>come </a:t>
            </a:r>
            <a:r>
              <a:rPr lang="it-IT" sz="1600" b="1" i="1" dirty="0" smtClean="0">
                <a:solidFill>
                  <a:srgbClr val="002060"/>
                </a:solidFill>
                <a:latin typeface="+mj-lt"/>
              </a:rPr>
              <a:t>Centro Medico di III livello – dedicato all’età adulta – per la diagnosi e la cura delle epilessie, per il triennio 2024-2027.</a:t>
            </a:r>
          </a:p>
          <a:p>
            <a:endParaRPr lang="it-IT" sz="1600" b="1" i="1" dirty="0" smtClean="0">
              <a:solidFill>
                <a:srgbClr val="002060"/>
              </a:solidFill>
              <a:latin typeface="+mj-lt"/>
            </a:endParaRPr>
          </a:p>
          <a:p>
            <a:r>
              <a:rPr lang="it-IT" sz="1600" dirty="0" smtClean="0">
                <a:solidFill>
                  <a:srgbClr val="002060"/>
                </a:solidFill>
                <a:latin typeface="+mj-lt"/>
              </a:rPr>
              <a:t>La LICE prevede tre livelli di accreditamento e il III livello rappresenta il massimo livello di riconoscimento nazionale per i Centri Epilessia. </a:t>
            </a:r>
            <a:endParaRPr lang="it-IT" sz="1600" b="1" i="1" dirty="0">
              <a:solidFill>
                <a:srgbClr val="002060"/>
              </a:solidFill>
              <a:latin typeface="+mj-lt"/>
            </a:endParaRPr>
          </a:p>
        </p:txBody>
      </p:sp>
      <p:pic>
        <p:nvPicPr>
          <p:cNvPr id="1026" name="Picture 2" descr="https://www.gomrc.it/files/simonecarullo/NEWS/epilessia.jpg"/>
          <p:cNvPicPr>
            <a:picLocks noChangeAspect="1" noChangeArrowheads="1"/>
          </p:cNvPicPr>
          <p:nvPr/>
        </p:nvPicPr>
        <p:blipFill>
          <a:blip r:embed="rId2"/>
          <a:srcRect/>
          <a:stretch>
            <a:fillRect/>
          </a:stretch>
        </p:blipFill>
        <p:spPr bwMode="auto">
          <a:xfrm>
            <a:off x="6143636" y="1428736"/>
            <a:ext cx="2286000" cy="2286001"/>
          </a:xfrm>
          <a:prstGeom prst="rect">
            <a:avLst/>
          </a:prstGeom>
          <a:noFill/>
        </p:spPr>
      </p:pic>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625" y="857250"/>
            <a:ext cx="8229600" cy="571500"/>
          </a:xfrm>
        </p:spPr>
        <p:txBody>
          <a:bodyPr>
            <a:normAutofit fontScale="90000"/>
          </a:bodyPr>
          <a:lstStyle/>
          <a:p>
            <a:pPr eaLnBrk="1" fontAlgn="auto" hangingPunct="1">
              <a:spcAft>
                <a:spcPts val="0"/>
              </a:spcAft>
              <a:defRPr/>
            </a:pPr>
            <a:r>
              <a:rPr lang="it-IT" dirty="0" smtClean="0"/>
              <a:t/>
            </a:r>
            <a:br>
              <a:rPr lang="it-IT" dirty="0" smtClean="0"/>
            </a:br>
            <a:r>
              <a:rPr lang="it-IT" dirty="0" smtClean="0"/>
              <a:t/>
            </a:r>
            <a:br>
              <a:rPr lang="it-IT" dirty="0" smtClean="0"/>
            </a:br>
            <a:r>
              <a:rPr lang="it-IT" dirty="0" smtClean="0"/>
              <a:t/>
            </a:r>
            <a:br>
              <a:rPr lang="it-IT" dirty="0" smtClean="0"/>
            </a:br>
            <a:r>
              <a:rPr lang="it-IT" sz="3200" dirty="0" smtClean="0"/>
              <a:t> </a:t>
            </a:r>
            <a:r>
              <a:rPr lang="it-IT" sz="2700" b="1" dirty="0" smtClean="0">
                <a:effectLst>
                  <a:outerShdw blurRad="38100" dist="38100" dir="2700000" algn="tl">
                    <a:srgbClr val="000000">
                      <a:alpha val="43137"/>
                    </a:srgbClr>
                  </a:outerShdw>
                </a:effectLst>
              </a:rPr>
              <a:t>Comunicare la sanità</a:t>
            </a:r>
            <a:endParaRPr lang="it-IT" sz="2700" b="1" dirty="0">
              <a:effectLst>
                <a:outerShdw blurRad="38100" dist="38100" dir="2700000" algn="tl">
                  <a:srgbClr val="000000">
                    <a:alpha val="43137"/>
                  </a:srgbClr>
                </a:outerShdw>
              </a:effectLst>
            </a:endParaRPr>
          </a:p>
        </p:txBody>
      </p:sp>
      <p:sp>
        <p:nvSpPr>
          <p:cNvPr id="10" name="CasellaDiTesto 9"/>
          <p:cNvSpPr txBox="1"/>
          <p:nvPr/>
        </p:nvSpPr>
        <p:spPr>
          <a:xfrm>
            <a:off x="500063" y="1573304"/>
            <a:ext cx="4287837" cy="3816429"/>
          </a:xfrm>
          <a:prstGeom prst="rect">
            <a:avLst/>
          </a:prstGeom>
          <a:noFill/>
        </p:spPr>
        <p:txBody>
          <a:bodyPr>
            <a:spAutoFit/>
          </a:bodyPr>
          <a:lstStyle/>
          <a:p>
            <a:pPr fontAlgn="auto">
              <a:spcBef>
                <a:spcPts val="0"/>
              </a:spcBef>
              <a:spcAft>
                <a:spcPts val="0"/>
              </a:spcAft>
              <a:defRPr/>
            </a:pPr>
            <a:endParaRPr lang="it-IT" b="1" dirty="0">
              <a:latin typeface="+mj-lt"/>
              <a:cs typeface="+mn-cs"/>
            </a:endParaRPr>
          </a:p>
          <a:p>
            <a:pPr fontAlgn="auto">
              <a:spcBef>
                <a:spcPts val="0"/>
              </a:spcBef>
              <a:spcAft>
                <a:spcPts val="0"/>
              </a:spcAft>
              <a:defRPr/>
            </a:pPr>
            <a:r>
              <a:rPr lang="it-IT" sz="1600" b="1" dirty="0">
                <a:latin typeface="+mj-lt"/>
                <a:cs typeface="+mn-cs"/>
              </a:rPr>
              <a:t>GOM COMMUNITY: </a:t>
            </a:r>
            <a:r>
              <a:rPr lang="it-IT" sz="1600" dirty="0">
                <a:latin typeface="+mj-lt"/>
                <a:cs typeface="+mn-cs"/>
              </a:rPr>
              <a:t>a Luglio nasce la prima newsletter interna pensata per informare “in pillole” i dipendenti sulle novità aziendali di maggior interesse, attraverso uno strumento dinamico, sintetico, aggiornato, con cadenza periodica</a:t>
            </a:r>
          </a:p>
          <a:p>
            <a:pPr fontAlgn="auto">
              <a:spcBef>
                <a:spcPts val="0"/>
              </a:spcBef>
              <a:spcAft>
                <a:spcPts val="0"/>
              </a:spcAft>
              <a:defRPr/>
            </a:pPr>
            <a:endParaRPr lang="it-IT" sz="1600" dirty="0">
              <a:latin typeface="+mj-lt"/>
              <a:cs typeface="+mn-cs"/>
            </a:endParaRPr>
          </a:p>
          <a:p>
            <a:pPr fontAlgn="auto">
              <a:spcBef>
                <a:spcPts val="0"/>
              </a:spcBef>
              <a:spcAft>
                <a:spcPts val="0"/>
              </a:spcAft>
              <a:defRPr/>
            </a:pPr>
            <a:endParaRPr lang="it-IT" sz="1600" dirty="0" smtClean="0">
              <a:latin typeface="+mj-lt"/>
              <a:cs typeface="+mn-cs"/>
            </a:endParaRPr>
          </a:p>
          <a:p>
            <a:pPr fontAlgn="auto">
              <a:spcBef>
                <a:spcPts val="0"/>
              </a:spcBef>
              <a:spcAft>
                <a:spcPts val="0"/>
              </a:spcAft>
              <a:defRPr/>
            </a:pPr>
            <a:endParaRPr lang="it-IT" sz="1600" dirty="0">
              <a:latin typeface="+mj-lt"/>
              <a:cs typeface="+mn-cs"/>
            </a:endParaRPr>
          </a:p>
          <a:p>
            <a:pPr fontAlgn="auto">
              <a:spcBef>
                <a:spcPts val="0"/>
              </a:spcBef>
              <a:spcAft>
                <a:spcPts val="0"/>
              </a:spcAft>
              <a:defRPr/>
            </a:pPr>
            <a:r>
              <a:rPr lang="it-IT" sz="1600" u="sng" dirty="0">
                <a:latin typeface="+mj-lt"/>
                <a:cs typeface="+mn-cs"/>
              </a:rPr>
              <a:t>La comunicazione in numeri (nel 2025)</a:t>
            </a:r>
            <a:r>
              <a:rPr lang="it-IT" sz="1600" dirty="0">
                <a:latin typeface="+mj-lt"/>
                <a:cs typeface="+mn-cs"/>
              </a:rPr>
              <a:t>:</a:t>
            </a:r>
          </a:p>
          <a:p>
            <a:pPr fontAlgn="auto">
              <a:spcBef>
                <a:spcPts val="0"/>
              </a:spcBef>
              <a:spcAft>
                <a:spcPts val="0"/>
              </a:spcAft>
              <a:defRPr/>
            </a:pPr>
            <a:r>
              <a:rPr lang="it-IT" sz="1600" dirty="0" err="1">
                <a:latin typeface="+mj-lt"/>
                <a:cs typeface="+mn-cs"/>
              </a:rPr>
              <a:t>Follower</a:t>
            </a:r>
            <a:r>
              <a:rPr lang="it-IT" sz="1600" dirty="0">
                <a:latin typeface="+mj-lt"/>
                <a:cs typeface="+mn-cs"/>
              </a:rPr>
              <a:t> pagina </a:t>
            </a:r>
            <a:r>
              <a:rPr lang="it-IT" sz="1600" b="1" dirty="0" err="1">
                <a:latin typeface="+mj-lt"/>
                <a:cs typeface="+mn-cs"/>
              </a:rPr>
              <a:t>Facebook</a:t>
            </a:r>
            <a:r>
              <a:rPr lang="it-IT" sz="1600" b="1" dirty="0">
                <a:latin typeface="+mj-lt"/>
                <a:cs typeface="+mn-cs"/>
              </a:rPr>
              <a:t> GOM</a:t>
            </a:r>
            <a:r>
              <a:rPr lang="it-IT" sz="1600" dirty="0">
                <a:latin typeface="+mj-lt"/>
                <a:cs typeface="+mn-cs"/>
              </a:rPr>
              <a:t>: 24.545</a:t>
            </a:r>
          </a:p>
          <a:p>
            <a:pPr fontAlgn="auto">
              <a:spcBef>
                <a:spcPts val="0"/>
              </a:spcBef>
              <a:spcAft>
                <a:spcPts val="0"/>
              </a:spcAft>
              <a:defRPr/>
            </a:pPr>
            <a:r>
              <a:rPr lang="it-IT" sz="1600" dirty="0">
                <a:latin typeface="+mj-lt"/>
                <a:cs typeface="+mn-cs"/>
              </a:rPr>
              <a:t>Visualizzazioni sito istituzionale: circa 120.000 </a:t>
            </a:r>
          </a:p>
          <a:p>
            <a:pPr fontAlgn="auto">
              <a:spcBef>
                <a:spcPts val="0"/>
              </a:spcBef>
              <a:spcAft>
                <a:spcPts val="0"/>
              </a:spcAft>
              <a:defRPr/>
            </a:pPr>
            <a:r>
              <a:rPr lang="it-IT" sz="1600" dirty="0">
                <a:latin typeface="+mj-lt"/>
                <a:cs typeface="+mn-cs"/>
              </a:rPr>
              <a:t>Numero </a:t>
            </a:r>
            <a:r>
              <a:rPr lang="it-IT" sz="1600" b="1" dirty="0">
                <a:latin typeface="+mj-lt"/>
                <a:cs typeface="+mn-cs"/>
              </a:rPr>
              <a:t>News</a:t>
            </a:r>
            <a:r>
              <a:rPr lang="it-IT" sz="1600" dirty="0">
                <a:latin typeface="+mj-lt"/>
                <a:cs typeface="+mn-cs"/>
              </a:rPr>
              <a:t> pubblicate: 174</a:t>
            </a:r>
          </a:p>
          <a:p>
            <a:pPr fontAlgn="auto">
              <a:spcBef>
                <a:spcPts val="0"/>
              </a:spcBef>
              <a:spcAft>
                <a:spcPts val="0"/>
              </a:spcAft>
              <a:defRPr/>
            </a:pPr>
            <a:r>
              <a:rPr lang="it-IT" sz="1600" dirty="0">
                <a:latin typeface="+mj-lt"/>
                <a:cs typeface="+mn-cs"/>
              </a:rPr>
              <a:t>Segnalazione evase </a:t>
            </a:r>
            <a:r>
              <a:rPr lang="it-IT" sz="1600" b="1" dirty="0" err="1">
                <a:latin typeface="+mj-lt"/>
                <a:cs typeface="+mn-cs"/>
              </a:rPr>
              <a:t>SaniBook</a:t>
            </a:r>
            <a:r>
              <a:rPr lang="it-IT" sz="1600" dirty="0">
                <a:latin typeface="+mj-lt"/>
                <a:cs typeface="+mn-cs"/>
              </a:rPr>
              <a:t>: 83</a:t>
            </a:r>
          </a:p>
        </p:txBody>
      </p:sp>
      <p:pic>
        <p:nvPicPr>
          <p:cNvPr id="19460" name="Immagine 3" descr="WhatsApp Image 2025-11-04 at 12.13.48.jpeg"/>
          <p:cNvPicPr>
            <a:picLocks noChangeAspect="1"/>
          </p:cNvPicPr>
          <p:nvPr/>
        </p:nvPicPr>
        <p:blipFill>
          <a:blip r:embed="rId2" cstate="print"/>
          <a:srcRect/>
          <a:stretch>
            <a:fillRect/>
          </a:stretch>
        </p:blipFill>
        <p:spPr bwMode="auto">
          <a:xfrm>
            <a:off x="4643438" y="714356"/>
            <a:ext cx="2513012" cy="4895850"/>
          </a:xfrm>
          <a:prstGeom prst="rect">
            <a:avLst/>
          </a:prstGeom>
          <a:noFill/>
          <a:ln w="95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miter lim="800000"/>
            <a:headEnd/>
            <a:tailEnd/>
          </a:ln>
        </p:spPr>
      </p:pic>
      <p:pic>
        <p:nvPicPr>
          <p:cNvPr id="19461" name="Immagine 4" descr="WhatsApp Image 2025-11-04 at 12.10.41.jpeg"/>
          <p:cNvPicPr>
            <a:picLocks noChangeAspect="1"/>
          </p:cNvPicPr>
          <p:nvPr/>
        </p:nvPicPr>
        <p:blipFill>
          <a:blip r:embed="rId3" cstate="print"/>
          <a:srcRect/>
          <a:stretch>
            <a:fillRect/>
          </a:stretch>
        </p:blipFill>
        <p:spPr bwMode="auto">
          <a:xfrm>
            <a:off x="6747810" y="3786190"/>
            <a:ext cx="2110470" cy="3008312"/>
          </a:xfrm>
          <a:prstGeom prst="rect">
            <a:avLst/>
          </a:prstGeom>
          <a:noFill/>
          <a:ln w="95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9460"/>
                                        </p:tgtEl>
                                        <p:attrNameLst>
                                          <p:attrName>style.visibility</p:attrName>
                                        </p:attrNameLst>
                                      </p:cBhvr>
                                      <p:to>
                                        <p:strVal val="visible"/>
                                      </p:to>
                                    </p:set>
                                    <p:animEffect transition="in" filter="fade">
                                      <p:cBhvr>
                                        <p:cTn id="7" dur="1000"/>
                                        <p:tgtEl>
                                          <p:spTgt spid="19460"/>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19461"/>
                                        </p:tgtEl>
                                        <p:attrNameLst>
                                          <p:attrName>style.visibility</p:attrName>
                                        </p:attrNameLst>
                                      </p:cBhvr>
                                      <p:to>
                                        <p:strVal val="visible"/>
                                      </p:to>
                                    </p:set>
                                    <p:animEffect transition="in" filter="fade">
                                      <p:cBhvr>
                                        <p:cTn id="11" dur="1000"/>
                                        <p:tgtEl>
                                          <p:spTgt spid="194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625" y="571480"/>
            <a:ext cx="8229600" cy="571500"/>
          </a:xfrm>
        </p:spPr>
        <p:txBody>
          <a:bodyPr>
            <a:normAutofit fontScale="90000"/>
          </a:bodyPr>
          <a:lstStyle/>
          <a:p>
            <a:pPr algn="ctr" eaLnBrk="1" fontAlgn="auto" hangingPunct="1">
              <a:spcAft>
                <a:spcPts val="0"/>
              </a:spcAft>
              <a:defRPr/>
            </a:pPr>
            <a:r>
              <a:rPr lang="it-IT" dirty="0" smtClean="0"/>
              <a:t/>
            </a:r>
            <a:br>
              <a:rPr lang="it-IT" dirty="0" smtClean="0"/>
            </a:br>
            <a:r>
              <a:rPr lang="it-IT" sz="2700" b="1" dirty="0" smtClean="0">
                <a:effectLst>
                  <a:outerShdw blurRad="38100" dist="38100" dir="2700000" algn="tl">
                    <a:srgbClr val="000000">
                      <a:alpha val="43137"/>
                    </a:srgbClr>
                  </a:outerShdw>
                </a:effectLst>
              </a:rPr>
              <a:t> Raccontare l’eccellenza</a:t>
            </a:r>
            <a:endParaRPr lang="it-IT" sz="2700" b="1" dirty="0">
              <a:effectLst>
                <a:outerShdw blurRad="38100" dist="38100" dir="2700000" algn="tl">
                  <a:srgbClr val="000000">
                    <a:alpha val="43137"/>
                  </a:srgbClr>
                </a:outerShdw>
              </a:effectLst>
            </a:endParaRPr>
          </a:p>
        </p:txBody>
      </p:sp>
      <p:pic>
        <p:nvPicPr>
          <p:cNvPr id="18435" name="Immagine 6" descr="GdS_15.04.2025_1.jpeg"/>
          <p:cNvPicPr>
            <a:picLocks noChangeAspect="1"/>
          </p:cNvPicPr>
          <p:nvPr/>
        </p:nvPicPr>
        <p:blipFill>
          <a:blip r:embed="rId2" cstate="print"/>
          <a:srcRect b="22916"/>
          <a:stretch>
            <a:fillRect/>
          </a:stretch>
        </p:blipFill>
        <p:spPr bwMode="auto">
          <a:xfrm>
            <a:off x="8197484" y="1357299"/>
            <a:ext cx="946517" cy="5500702"/>
          </a:xfrm>
          <a:prstGeom prst="rect">
            <a:avLst/>
          </a:prstGeom>
          <a:noFill/>
          <a:ln w="3175">
            <a:solidFill>
              <a:schemeClr val="tx1"/>
            </a:solidFill>
            <a:miter lim="800000"/>
            <a:headEnd/>
            <a:tailEnd/>
          </a:ln>
        </p:spPr>
      </p:pic>
      <p:pic>
        <p:nvPicPr>
          <p:cNvPr id="18436" name="Immagine 7" descr="reggio today.jpeg"/>
          <p:cNvPicPr>
            <a:picLocks noChangeAspect="1"/>
          </p:cNvPicPr>
          <p:nvPr/>
        </p:nvPicPr>
        <p:blipFill>
          <a:blip r:embed="rId3" cstate="print"/>
          <a:srcRect/>
          <a:stretch>
            <a:fillRect/>
          </a:stretch>
        </p:blipFill>
        <p:spPr bwMode="auto">
          <a:xfrm>
            <a:off x="0" y="4214813"/>
            <a:ext cx="3654425" cy="2571750"/>
          </a:xfrm>
          <a:prstGeom prst="rect">
            <a:avLst/>
          </a:prstGeom>
          <a:noFill/>
          <a:ln w="3175">
            <a:solidFill>
              <a:schemeClr val="tx1"/>
            </a:solidFill>
            <a:miter lim="800000"/>
            <a:headEnd/>
            <a:tailEnd/>
          </a:ln>
        </p:spPr>
      </p:pic>
      <p:pic>
        <p:nvPicPr>
          <p:cNvPr id="18437" name="Immagine 5" descr="robotica.png"/>
          <p:cNvPicPr>
            <a:picLocks noChangeAspect="1"/>
          </p:cNvPicPr>
          <p:nvPr/>
        </p:nvPicPr>
        <p:blipFill>
          <a:blip r:embed="rId4" cstate="print"/>
          <a:srcRect/>
          <a:stretch>
            <a:fillRect/>
          </a:stretch>
        </p:blipFill>
        <p:spPr bwMode="auto">
          <a:xfrm>
            <a:off x="2286000" y="1357313"/>
            <a:ext cx="5799138" cy="3140075"/>
          </a:xfrm>
          <a:prstGeom prst="rect">
            <a:avLst/>
          </a:prstGeom>
          <a:noFill/>
          <a:ln w="3175">
            <a:solidFill>
              <a:schemeClr val="tx1"/>
            </a:solidFill>
            <a:miter lim="800000"/>
            <a:headEnd/>
            <a:tailEnd/>
          </a:ln>
        </p:spPr>
      </p:pic>
      <p:pic>
        <p:nvPicPr>
          <p:cNvPr id="18438" name="Immagine 10" descr="neuro.png"/>
          <p:cNvPicPr>
            <a:picLocks noChangeAspect="1"/>
          </p:cNvPicPr>
          <p:nvPr/>
        </p:nvPicPr>
        <p:blipFill>
          <a:blip r:embed="rId5" cstate="print"/>
          <a:srcRect/>
          <a:stretch>
            <a:fillRect/>
          </a:stretch>
        </p:blipFill>
        <p:spPr bwMode="auto">
          <a:xfrm>
            <a:off x="107950" y="1989138"/>
            <a:ext cx="2112963" cy="928687"/>
          </a:xfrm>
          <a:prstGeom prst="rect">
            <a:avLst/>
          </a:prstGeom>
          <a:noFill/>
          <a:ln w="3175">
            <a:solidFill>
              <a:schemeClr val="tx1"/>
            </a:solidFill>
            <a:miter lim="800000"/>
            <a:headEnd/>
            <a:tailEnd/>
          </a:ln>
        </p:spPr>
      </p:pic>
      <p:pic>
        <p:nvPicPr>
          <p:cNvPr id="18440" name="Immagine 8" descr="jacie.png"/>
          <p:cNvPicPr>
            <a:picLocks noChangeAspect="1"/>
          </p:cNvPicPr>
          <p:nvPr/>
        </p:nvPicPr>
        <p:blipFill>
          <a:blip r:embed="rId6" cstate="print"/>
          <a:srcRect/>
          <a:stretch>
            <a:fillRect/>
          </a:stretch>
        </p:blipFill>
        <p:spPr bwMode="auto">
          <a:xfrm>
            <a:off x="4103291" y="4908370"/>
            <a:ext cx="3964145" cy="1449588"/>
          </a:xfrm>
          <a:prstGeom prst="rect">
            <a:avLst/>
          </a:prstGeom>
          <a:noFill/>
          <a:ln w="3175">
            <a:solidFill>
              <a:schemeClr val="tx1"/>
            </a:solidFill>
            <a:miter lim="800000"/>
            <a:headEnd/>
            <a:tailEnd/>
          </a:ln>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438"/>
                                        </p:tgtEl>
                                        <p:attrNameLst>
                                          <p:attrName>style.visibility</p:attrName>
                                        </p:attrNameLst>
                                      </p:cBhvr>
                                      <p:to>
                                        <p:strVal val="visible"/>
                                      </p:to>
                                    </p:set>
                                    <p:anim calcmode="lin" valueType="num">
                                      <p:cBhvr additive="base">
                                        <p:cTn id="7" dur="1000" fill="hold"/>
                                        <p:tgtEl>
                                          <p:spTgt spid="18438"/>
                                        </p:tgtEl>
                                        <p:attrNameLst>
                                          <p:attrName>ppt_x</p:attrName>
                                        </p:attrNameLst>
                                      </p:cBhvr>
                                      <p:tavLst>
                                        <p:tav tm="0">
                                          <p:val>
                                            <p:strVal val="#ppt_x"/>
                                          </p:val>
                                        </p:tav>
                                        <p:tav tm="100000">
                                          <p:val>
                                            <p:strVal val="#ppt_x"/>
                                          </p:val>
                                        </p:tav>
                                      </p:tavLst>
                                    </p:anim>
                                    <p:anim calcmode="lin" valueType="num">
                                      <p:cBhvr additive="base">
                                        <p:cTn id="8" dur="1000" fill="hold"/>
                                        <p:tgtEl>
                                          <p:spTgt spid="18438"/>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18437"/>
                                        </p:tgtEl>
                                        <p:attrNameLst>
                                          <p:attrName>style.visibility</p:attrName>
                                        </p:attrNameLst>
                                      </p:cBhvr>
                                      <p:to>
                                        <p:strVal val="visible"/>
                                      </p:to>
                                    </p:set>
                                    <p:anim calcmode="lin" valueType="num">
                                      <p:cBhvr additive="base">
                                        <p:cTn id="12" dur="1000" fill="hold"/>
                                        <p:tgtEl>
                                          <p:spTgt spid="18437"/>
                                        </p:tgtEl>
                                        <p:attrNameLst>
                                          <p:attrName>ppt_x</p:attrName>
                                        </p:attrNameLst>
                                      </p:cBhvr>
                                      <p:tavLst>
                                        <p:tav tm="0">
                                          <p:val>
                                            <p:strVal val="#ppt_x"/>
                                          </p:val>
                                        </p:tav>
                                        <p:tav tm="100000">
                                          <p:val>
                                            <p:strVal val="#ppt_x"/>
                                          </p:val>
                                        </p:tav>
                                      </p:tavLst>
                                    </p:anim>
                                    <p:anim calcmode="lin" valueType="num">
                                      <p:cBhvr additive="base">
                                        <p:cTn id="13" dur="1000" fill="hold"/>
                                        <p:tgtEl>
                                          <p:spTgt spid="18437"/>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18435"/>
                                        </p:tgtEl>
                                        <p:attrNameLst>
                                          <p:attrName>style.visibility</p:attrName>
                                        </p:attrNameLst>
                                      </p:cBhvr>
                                      <p:to>
                                        <p:strVal val="visible"/>
                                      </p:to>
                                    </p:set>
                                    <p:anim calcmode="lin" valueType="num">
                                      <p:cBhvr additive="base">
                                        <p:cTn id="17" dur="1000" fill="hold"/>
                                        <p:tgtEl>
                                          <p:spTgt spid="18435"/>
                                        </p:tgtEl>
                                        <p:attrNameLst>
                                          <p:attrName>ppt_x</p:attrName>
                                        </p:attrNameLst>
                                      </p:cBhvr>
                                      <p:tavLst>
                                        <p:tav tm="0">
                                          <p:val>
                                            <p:strVal val="#ppt_x"/>
                                          </p:val>
                                        </p:tav>
                                        <p:tav tm="100000">
                                          <p:val>
                                            <p:strVal val="#ppt_x"/>
                                          </p:val>
                                        </p:tav>
                                      </p:tavLst>
                                    </p:anim>
                                    <p:anim calcmode="lin" valueType="num">
                                      <p:cBhvr additive="base">
                                        <p:cTn id="18" dur="1000" fill="hold"/>
                                        <p:tgtEl>
                                          <p:spTgt spid="18435"/>
                                        </p:tgtEl>
                                        <p:attrNameLst>
                                          <p:attrName>ppt_y</p:attrName>
                                        </p:attrNameLst>
                                      </p:cBhvr>
                                      <p:tavLst>
                                        <p:tav tm="0">
                                          <p:val>
                                            <p:strVal val="1+#ppt_h/2"/>
                                          </p:val>
                                        </p:tav>
                                        <p:tav tm="100000">
                                          <p:val>
                                            <p:strVal val="#ppt_y"/>
                                          </p:val>
                                        </p:tav>
                                      </p:tavLst>
                                    </p:anim>
                                  </p:childTnLst>
                                </p:cTn>
                              </p:par>
                            </p:childTnLst>
                          </p:cTn>
                        </p:par>
                        <p:par>
                          <p:cTn id="19" fill="hold">
                            <p:stCondLst>
                              <p:cond delay="3000"/>
                            </p:stCondLst>
                            <p:childTnLst>
                              <p:par>
                                <p:cTn id="20" presetID="2" presetClass="entr" presetSubtype="4" fill="hold" nodeType="afterEffect">
                                  <p:stCondLst>
                                    <p:cond delay="0"/>
                                  </p:stCondLst>
                                  <p:childTnLst>
                                    <p:set>
                                      <p:cBhvr>
                                        <p:cTn id="21" dur="1" fill="hold">
                                          <p:stCondLst>
                                            <p:cond delay="0"/>
                                          </p:stCondLst>
                                        </p:cTn>
                                        <p:tgtEl>
                                          <p:spTgt spid="18440"/>
                                        </p:tgtEl>
                                        <p:attrNameLst>
                                          <p:attrName>style.visibility</p:attrName>
                                        </p:attrNameLst>
                                      </p:cBhvr>
                                      <p:to>
                                        <p:strVal val="visible"/>
                                      </p:to>
                                    </p:set>
                                    <p:anim calcmode="lin" valueType="num">
                                      <p:cBhvr additive="base">
                                        <p:cTn id="22" dur="1000" fill="hold"/>
                                        <p:tgtEl>
                                          <p:spTgt spid="18440"/>
                                        </p:tgtEl>
                                        <p:attrNameLst>
                                          <p:attrName>ppt_x</p:attrName>
                                        </p:attrNameLst>
                                      </p:cBhvr>
                                      <p:tavLst>
                                        <p:tav tm="0">
                                          <p:val>
                                            <p:strVal val="#ppt_x"/>
                                          </p:val>
                                        </p:tav>
                                        <p:tav tm="100000">
                                          <p:val>
                                            <p:strVal val="#ppt_x"/>
                                          </p:val>
                                        </p:tav>
                                      </p:tavLst>
                                    </p:anim>
                                    <p:anim calcmode="lin" valueType="num">
                                      <p:cBhvr additive="base">
                                        <p:cTn id="23" dur="1000" fill="hold"/>
                                        <p:tgtEl>
                                          <p:spTgt spid="18440"/>
                                        </p:tgtEl>
                                        <p:attrNameLst>
                                          <p:attrName>ppt_y</p:attrName>
                                        </p:attrNameLst>
                                      </p:cBhvr>
                                      <p:tavLst>
                                        <p:tav tm="0">
                                          <p:val>
                                            <p:strVal val="1+#ppt_h/2"/>
                                          </p:val>
                                        </p:tav>
                                        <p:tav tm="100000">
                                          <p:val>
                                            <p:strVal val="#ppt_y"/>
                                          </p:val>
                                        </p:tav>
                                      </p:tavLst>
                                    </p:anim>
                                  </p:childTnLst>
                                </p:cTn>
                              </p:par>
                            </p:childTnLst>
                          </p:cTn>
                        </p:par>
                        <p:par>
                          <p:cTn id="24" fill="hold">
                            <p:stCondLst>
                              <p:cond delay="4000"/>
                            </p:stCondLst>
                            <p:childTnLst>
                              <p:par>
                                <p:cTn id="25" presetID="2" presetClass="entr" presetSubtype="4" fill="hold" nodeType="afterEffect">
                                  <p:stCondLst>
                                    <p:cond delay="0"/>
                                  </p:stCondLst>
                                  <p:childTnLst>
                                    <p:set>
                                      <p:cBhvr>
                                        <p:cTn id="26" dur="1" fill="hold">
                                          <p:stCondLst>
                                            <p:cond delay="0"/>
                                          </p:stCondLst>
                                        </p:cTn>
                                        <p:tgtEl>
                                          <p:spTgt spid="18436"/>
                                        </p:tgtEl>
                                        <p:attrNameLst>
                                          <p:attrName>style.visibility</p:attrName>
                                        </p:attrNameLst>
                                      </p:cBhvr>
                                      <p:to>
                                        <p:strVal val="visible"/>
                                      </p:to>
                                    </p:set>
                                    <p:anim calcmode="lin" valueType="num">
                                      <p:cBhvr additive="base">
                                        <p:cTn id="27" dur="1000" fill="hold"/>
                                        <p:tgtEl>
                                          <p:spTgt spid="18436"/>
                                        </p:tgtEl>
                                        <p:attrNameLst>
                                          <p:attrName>ppt_x</p:attrName>
                                        </p:attrNameLst>
                                      </p:cBhvr>
                                      <p:tavLst>
                                        <p:tav tm="0">
                                          <p:val>
                                            <p:strVal val="#ppt_x"/>
                                          </p:val>
                                        </p:tav>
                                        <p:tav tm="100000">
                                          <p:val>
                                            <p:strVal val="#ppt_x"/>
                                          </p:val>
                                        </p:tav>
                                      </p:tavLst>
                                    </p:anim>
                                    <p:anim calcmode="lin" valueType="num">
                                      <p:cBhvr additive="base">
                                        <p:cTn id="28" dur="1000" fill="hold"/>
                                        <p:tgtEl>
                                          <p:spTgt spid="184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magine 10" descr="giochiamo-per-un-sorriso-2025-sito.jpg"/>
          <p:cNvPicPr>
            <a:picLocks noChangeAspect="1"/>
          </p:cNvPicPr>
          <p:nvPr/>
        </p:nvPicPr>
        <p:blipFill>
          <a:blip r:embed="rId2" cstate="print"/>
          <a:srcRect t="12500" b="14375"/>
          <a:stretch>
            <a:fillRect/>
          </a:stretch>
        </p:blipFill>
        <p:spPr>
          <a:xfrm>
            <a:off x="857250" y="3979863"/>
            <a:ext cx="3643313" cy="2663825"/>
          </a:xfrm>
          <a:prstGeom prst="rect">
            <a:avLst/>
          </a:prstGeom>
          <a:ln>
            <a:noFill/>
          </a:ln>
          <a:effectLst>
            <a:outerShdw blurRad="292100" dist="139700" dir="2700000" algn="tl" rotWithShape="0">
              <a:srgbClr val="333333">
                <a:alpha val="65000"/>
              </a:srgbClr>
            </a:outerShdw>
          </a:effectLst>
        </p:spPr>
      </p:pic>
      <p:sp>
        <p:nvSpPr>
          <p:cNvPr id="2" name="Titolo 1"/>
          <p:cNvSpPr>
            <a:spLocks noGrp="1"/>
          </p:cNvSpPr>
          <p:nvPr>
            <p:ph type="title"/>
          </p:nvPr>
        </p:nvSpPr>
        <p:spPr>
          <a:xfrm>
            <a:off x="485804" y="642918"/>
            <a:ext cx="8229600" cy="571500"/>
          </a:xfrm>
        </p:spPr>
        <p:txBody>
          <a:bodyPr>
            <a:normAutofit fontScale="90000"/>
          </a:bodyPr>
          <a:lstStyle/>
          <a:p>
            <a:pPr eaLnBrk="1" fontAlgn="auto" hangingPunct="1">
              <a:spcAft>
                <a:spcPts val="0"/>
              </a:spcAft>
              <a:defRPr/>
            </a:pPr>
            <a:r>
              <a:rPr lang="it-IT" dirty="0" smtClean="0"/>
              <a:t/>
            </a:r>
            <a:br>
              <a:rPr lang="it-IT" dirty="0" smtClean="0"/>
            </a:br>
            <a:r>
              <a:rPr lang="it-IT" dirty="0" smtClean="0"/>
              <a:t/>
            </a:r>
            <a:br>
              <a:rPr lang="it-IT" dirty="0" smtClean="0"/>
            </a:br>
            <a:r>
              <a:rPr lang="it-IT" dirty="0" smtClean="0"/>
              <a:t/>
            </a:r>
            <a:br>
              <a:rPr lang="it-IT" dirty="0" smtClean="0"/>
            </a:br>
            <a:r>
              <a:rPr lang="it-IT" sz="3200" dirty="0" smtClean="0"/>
              <a:t> </a:t>
            </a:r>
            <a:r>
              <a:rPr lang="it-IT" sz="2700" b="1" dirty="0" smtClean="0">
                <a:effectLst>
                  <a:outerShdw blurRad="38100" dist="38100" dir="2700000" algn="tl">
                    <a:srgbClr val="000000">
                      <a:alpha val="43137"/>
                    </a:srgbClr>
                  </a:outerShdw>
                </a:effectLst>
              </a:rPr>
              <a:t>I progetti condivisi </a:t>
            </a:r>
            <a:endParaRPr lang="it-IT" sz="2700" b="1" dirty="0">
              <a:effectLst>
                <a:outerShdw blurRad="38100" dist="38100" dir="2700000" algn="tl">
                  <a:srgbClr val="000000">
                    <a:alpha val="43137"/>
                  </a:srgbClr>
                </a:outerShdw>
              </a:effectLst>
            </a:endParaRPr>
          </a:p>
        </p:txBody>
      </p:sp>
      <p:pic>
        <p:nvPicPr>
          <p:cNvPr id="7" name="Immagine 6" descr="593584669_1309503504310743_4205943973832224480_n.jpg"/>
          <p:cNvPicPr>
            <a:picLocks noChangeAspect="1"/>
          </p:cNvPicPr>
          <p:nvPr/>
        </p:nvPicPr>
        <p:blipFill>
          <a:blip r:embed="rId3" cstate="print"/>
          <a:stretch>
            <a:fillRect/>
          </a:stretch>
        </p:blipFill>
        <p:spPr>
          <a:xfrm>
            <a:off x="4572000" y="3857625"/>
            <a:ext cx="3857625" cy="2894013"/>
          </a:xfrm>
          <a:prstGeom prst="rect">
            <a:avLst/>
          </a:prstGeom>
          <a:ln>
            <a:noFill/>
          </a:ln>
          <a:effectLst>
            <a:outerShdw blurRad="190500" algn="tl" rotWithShape="0">
              <a:srgbClr val="000000">
                <a:alpha val="70000"/>
              </a:srgbClr>
            </a:outerShdw>
          </a:effectLst>
        </p:spPr>
      </p:pic>
      <p:pic>
        <p:nvPicPr>
          <p:cNvPr id="6" name="Immagine 5" descr="589921438_1302203231707437_2099232364682908086_n.jpg"/>
          <p:cNvPicPr>
            <a:picLocks noChangeAspect="1"/>
          </p:cNvPicPr>
          <p:nvPr/>
        </p:nvPicPr>
        <p:blipFill>
          <a:blip r:embed="rId4" cstate="print"/>
          <a:stretch>
            <a:fillRect/>
          </a:stretch>
        </p:blipFill>
        <p:spPr>
          <a:xfrm>
            <a:off x="555625" y="1500188"/>
            <a:ext cx="4230688" cy="2379662"/>
          </a:xfrm>
          <a:prstGeom prst="rect">
            <a:avLst/>
          </a:prstGeom>
          <a:ln>
            <a:noFill/>
          </a:ln>
          <a:effectLst>
            <a:outerShdw blurRad="190500" algn="tl" rotWithShape="0">
              <a:srgbClr val="000000">
                <a:alpha val="70000"/>
              </a:srgbClr>
            </a:outerShdw>
          </a:effectLst>
        </p:spPr>
      </p:pic>
      <p:sp>
        <p:nvSpPr>
          <p:cNvPr id="10" name="CasellaDiTesto 9"/>
          <p:cNvSpPr txBox="1"/>
          <p:nvPr/>
        </p:nvSpPr>
        <p:spPr>
          <a:xfrm>
            <a:off x="4429125" y="5786438"/>
            <a:ext cx="4071938" cy="923925"/>
          </a:xfrm>
          <a:prstGeom prst="rect">
            <a:avLst/>
          </a:prstGeom>
          <a:noFill/>
        </p:spPr>
        <p:txBody>
          <a:bodyPr>
            <a:spAutoFit/>
          </a:bodyPr>
          <a:lstStyle/>
          <a:p>
            <a:pPr algn="ctr" fontAlgn="auto">
              <a:spcBef>
                <a:spcPts val="0"/>
              </a:spcBef>
              <a:spcAft>
                <a:spcPts val="0"/>
              </a:spcAft>
              <a:defRPr/>
            </a:pPr>
            <a:endParaRPr lang="it-IT" b="1" dirty="0">
              <a:solidFill>
                <a:schemeClr val="bg1"/>
              </a:solidFill>
              <a:latin typeface="+mj-lt"/>
              <a:cs typeface="+mn-cs"/>
            </a:endParaRPr>
          </a:p>
          <a:p>
            <a:pPr algn="ctr" fontAlgn="auto">
              <a:spcBef>
                <a:spcPts val="0"/>
              </a:spcBef>
              <a:spcAft>
                <a:spcPts val="0"/>
              </a:spcAft>
              <a:defRPr/>
            </a:pPr>
            <a:r>
              <a:rPr lang="it-IT" sz="1200" b="1" dirty="0" err="1">
                <a:solidFill>
                  <a:schemeClr val="bg1"/>
                </a:solidFill>
                <a:effectLst>
                  <a:outerShdw blurRad="38100" dist="38100" dir="2700000" algn="tl">
                    <a:srgbClr val="000000">
                      <a:alpha val="43137"/>
                    </a:srgbClr>
                  </a:outerShdw>
                </a:effectLst>
                <a:latin typeface="+mj-lt"/>
                <a:cs typeface="+mn-cs"/>
              </a:rPr>
              <a:t>GOM-Raggruppamento</a:t>
            </a:r>
            <a:r>
              <a:rPr lang="it-IT" sz="1200" b="1" dirty="0">
                <a:solidFill>
                  <a:schemeClr val="bg1"/>
                </a:solidFill>
                <a:effectLst>
                  <a:outerShdw blurRad="38100" dist="38100" dir="2700000" algn="tl">
                    <a:srgbClr val="000000">
                      <a:alpha val="43137"/>
                    </a:srgbClr>
                  </a:outerShdw>
                </a:effectLst>
                <a:latin typeface="+mj-lt"/>
                <a:cs typeface="+mn-cs"/>
              </a:rPr>
              <a:t> Carabinieri </a:t>
            </a:r>
            <a:r>
              <a:rPr lang="it-IT" sz="1200" b="1" dirty="0" err="1">
                <a:solidFill>
                  <a:schemeClr val="bg1"/>
                </a:solidFill>
                <a:effectLst>
                  <a:outerShdw blurRad="38100" dist="38100" dir="2700000" algn="tl">
                    <a:srgbClr val="000000">
                      <a:alpha val="43137"/>
                    </a:srgbClr>
                  </a:outerShdw>
                </a:effectLst>
                <a:latin typeface="+mj-lt"/>
                <a:cs typeface="+mn-cs"/>
              </a:rPr>
              <a:t>Biodiversità-FADOI</a:t>
            </a:r>
            <a:r>
              <a:rPr lang="it-IT" sz="1200" b="1" dirty="0">
                <a:solidFill>
                  <a:schemeClr val="bg1"/>
                </a:solidFill>
                <a:effectLst>
                  <a:outerShdw blurRad="38100" dist="38100" dir="2700000" algn="tl">
                    <a:srgbClr val="000000">
                      <a:alpha val="43137"/>
                    </a:srgbClr>
                  </a:outerShdw>
                </a:effectLst>
                <a:latin typeface="+mj-lt"/>
                <a:cs typeface="+mn-cs"/>
              </a:rPr>
              <a:t>, </a:t>
            </a:r>
          </a:p>
          <a:p>
            <a:pPr algn="ctr" fontAlgn="auto">
              <a:spcBef>
                <a:spcPts val="0"/>
              </a:spcBef>
              <a:spcAft>
                <a:spcPts val="0"/>
              </a:spcAft>
              <a:defRPr/>
            </a:pPr>
            <a:r>
              <a:rPr lang="it-IT" sz="1200" b="1" dirty="0">
                <a:solidFill>
                  <a:schemeClr val="bg1"/>
                </a:solidFill>
                <a:effectLst>
                  <a:outerShdw blurRad="38100" dist="38100" dir="2700000" algn="tl">
                    <a:srgbClr val="000000">
                      <a:alpha val="43137"/>
                    </a:srgbClr>
                  </a:outerShdw>
                </a:effectLst>
                <a:latin typeface="+mj-lt"/>
                <a:cs typeface="+mn-cs"/>
              </a:rPr>
              <a:t>“Un albero per la salute”, per la promozione </a:t>
            </a:r>
          </a:p>
          <a:p>
            <a:pPr algn="ctr" fontAlgn="auto">
              <a:spcBef>
                <a:spcPts val="0"/>
              </a:spcBef>
              <a:spcAft>
                <a:spcPts val="0"/>
              </a:spcAft>
              <a:defRPr/>
            </a:pPr>
            <a:r>
              <a:rPr lang="it-IT" sz="1200" b="1" dirty="0">
                <a:solidFill>
                  <a:schemeClr val="bg1"/>
                </a:solidFill>
                <a:effectLst>
                  <a:outerShdw blurRad="38100" dist="38100" dir="2700000" algn="tl">
                    <a:srgbClr val="000000">
                      <a:alpha val="43137"/>
                    </a:srgbClr>
                  </a:outerShdw>
                </a:effectLst>
                <a:latin typeface="+mj-lt"/>
                <a:cs typeface="+mn-cs"/>
              </a:rPr>
              <a:t>di un approccio </a:t>
            </a:r>
            <a:r>
              <a:rPr lang="it-IT" sz="1200" b="1" i="1" dirty="0" err="1">
                <a:solidFill>
                  <a:schemeClr val="bg1"/>
                </a:solidFill>
                <a:effectLst>
                  <a:outerShdw blurRad="38100" dist="38100" dir="2700000" algn="tl">
                    <a:srgbClr val="000000">
                      <a:alpha val="43137"/>
                    </a:srgbClr>
                  </a:outerShdw>
                </a:effectLst>
                <a:latin typeface="+mj-lt"/>
                <a:cs typeface="+mn-cs"/>
              </a:rPr>
              <a:t>One</a:t>
            </a:r>
            <a:r>
              <a:rPr lang="it-IT" sz="1200" b="1" i="1" dirty="0">
                <a:solidFill>
                  <a:schemeClr val="bg1"/>
                </a:solidFill>
                <a:effectLst>
                  <a:outerShdw blurRad="38100" dist="38100" dir="2700000" algn="tl">
                    <a:srgbClr val="000000">
                      <a:alpha val="43137"/>
                    </a:srgbClr>
                  </a:outerShdw>
                </a:effectLst>
                <a:latin typeface="+mj-lt"/>
                <a:cs typeface="+mn-cs"/>
              </a:rPr>
              <a:t> </a:t>
            </a:r>
            <a:r>
              <a:rPr lang="it-IT" sz="1200" b="1" i="1" dirty="0" err="1">
                <a:solidFill>
                  <a:schemeClr val="bg1"/>
                </a:solidFill>
                <a:effectLst>
                  <a:outerShdw blurRad="38100" dist="38100" dir="2700000" algn="tl">
                    <a:srgbClr val="000000">
                      <a:alpha val="43137"/>
                    </a:srgbClr>
                  </a:outerShdw>
                </a:effectLst>
                <a:latin typeface="+mj-lt"/>
                <a:cs typeface="+mn-cs"/>
              </a:rPr>
              <a:t>Health</a:t>
            </a:r>
            <a:endParaRPr lang="it-IT" sz="1200" i="1" dirty="0">
              <a:solidFill>
                <a:schemeClr val="bg1"/>
              </a:solidFill>
              <a:effectLst>
                <a:outerShdw blurRad="38100" dist="38100" dir="2700000" algn="tl">
                  <a:srgbClr val="000000">
                    <a:alpha val="43137"/>
                  </a:srgbClr>
                </a:outerShdw>
              </a:effectLst>
              <a:latin typeface="+mj-lt"/>
              <a:cs typeface="+mn-cs"/>
            </a:endParaRPr>
          </a:p>
        </p:txBody>
      </p:sp>
      <p:sp>
        <p:nvSpPr>
          <p:cNvPr id="13" name="CasellaDiTesto 12"/>
          <p:cNvSpPr txBox="1"/>
          <p:nvPr/>
        </p:nvSpPr>
        <p:spPr>
          <a:xfrm>
            <a:off x="500063" y="2762250"/>
            <a:ext cx="3071812" cy="923925"/>
          </a:xfrm>
          <a:prstGeom prst="rect">
            <a:avLst/>
          </a:prstGeom>
          <a:noFill/>
        </p:spPr>
        <p:txBody>
          <a:bodyPr>
            <a:spAutoFit/>
          </a:bodyPr>
          <a:lstStyle/>
          <a:p>
            <a:pPr fontAlgn="auto">
              <a:spcBef>
                <a:spcPts val="0"/>
              </a:spcBef>
              <a:spcAft>
                <a:spcPts val="0"/>
              </a:spcAft>
              <a:defRPr/>
            </a:pPr>
            <a:endParaRPr lang="it-IT" b="1" dirty="0">
              <a:solidFill>
                <a:schemeClr val="bg1"/>
              </a:solidFill>
              <a:effectLst>
                <a:outerShdw blurRad="38100" dist="38100" dir="2700000" algn="tl">
                  <a:srgbClr val="000000">
                    <a:alpha val="43137"/>
                  </a:srgbClr>
                </a:outerShdw>
              </a:effectLst>
              <a:latin typeface="+mj-lt"/>
              <a:cs typeface="+mn-cs"/>
            </a:endParaRPr>
          </a:p>
          <a:p>
            <a:pPr fontAlgn="auto">
              <a:spcBef>
                <a:spcPts val="0"/>
              </a:spcBef>
              <a:spcAft>
                <a:spcPts val="0"/>
              </a:spcAft>
              <a:defRPr/>
            </a:pPr>
            <a:r>
              <a:rPr lang="it-IT" sz="1200" b="1" dirty="0" err="1">
                <a:solidFill>
                  <a:schemeClr val="bg1"/>
                </a:solidFill>
                <a:effectLst>
                  <a:outerShdw blurRad="38100" dist="38100" dir="2700000" algn="tl">
                    <a:srgbClr val="000000">
                      <a:alpha val="43137"/>
                    </a:srgbClr>
                  </a:outerShdw>
                </a:effectLst>
                <a:latin typeface="+mj-lt"/>
                <a:cs typeface="+mn-cs"/>
              </a:rPr>
              <a:t>GOM-Associazione</a:t>
            </a:r>
            <a:r>
              <a:rPr lang="it-IT" sz="1200" b="1" dirty="0">
                <a:solidFill>
                  <a:schemeClr val="bg1"/>
                </a:solidFill>
                <a:effectLst>
                  <a:outerShdw blurRad="38100" dist="38100" dir="2700000" algn="tl">
                    <a:srgbClr val="000000">
                      <a:alpha val="43137"/>
                    </a:srgbClr>
                  </a:outerShdw>
                </a:effectLst>
                <a:latin typeface="+mj-lt"/>
                <a:cs typeface="+mn-cs"/>
              </a:rPr>
              <a:t> Grace: </a:t>
            </a:r>
          </a:p>
          <a:p>
            <a:pPr fontAlgn="auto">
              <a:spcBef>
                <a:spcPts val="0"/>
              </a:spcBef>
              <a:spcAft>
                <a:spcPts val="0"/>
              </a:spcAft>
              <a:defRPr/>
            </a:pPr>
            <a:r>
              <a:rPr lang="it-IT" sz="1200" b="1" dirty="0">
                <a:solidFill>
                  <a:schemeClr val="bg1"/>
                </a:solidFill>
                <a:effectLst>
                  <a:outerShdw blurRad="38100" dist="38100" dir="2700000" algn="tl">
                    <a:srgbClr val="000000">
                      <a:alpha val="43137"/>
                    </a:srgbClr>
                  </a:outerShdw>
                </a:effectLst>
                <a:latin typeface="+mj-lt"/>
                <a:cs typeface="+mn-cs"/>
              </a:rPr>
              <a:t>“Qui, io scelgo di rinascere”, inaugurazione panchina antiviolenza</a:t>
            </a:r>
          </a:p>
        </p:txBody>
      </p:sp>
      <p:pic>
        <p:nvPicPr>
          <p:cNvPr id="8" name="Immagine 7" descr="benessere.jpg"/>
          <p:cNvPicPr>
            <a:picLocks noChangeAspect="1"/>
          </p:cNvPicPr>
          <p:nvPr/>
        </p:nvPicPr>
        <p:blipFill>
          <a:blip r:embed="rId5" cstate="print"/>
          <a:stretch>
            <a:fillRect/>
          </a:stretch>
        </p:blipFill>
        <p:spPr>
          <a:xfrm>
            <a:off x="5000625" y="1357313"/>
            <a:ext cx="3524250" cy="2643187"/>
          </a:xfrm>
          <a:prstGeom prst="rect">
            <a:avLst/>
          </a:prstGeom>
          <a:ln>
            <a:noFill/>
          </a:ln>
          <a:effectLst>
            <a:outerShdw blurRad="190500" algn="tl" rotWithShape="0">
              <a:srgbClr val="000000">
                <a:alpha val="70000"/>
              </a:srgbClr>
            </a:outerShdw>
          </a:effectLst>
        </p:spPr>
      </p:pic>
      <p:sp>
        <p:nvSpPr>
          <p:cNvPr id="9" name="CasellaDiTesto 8"/>
          <p:cNvSpPr txBox="1"/>
          <p:nvPr/>
        </p:nvSpPr>
        <p:spPr>
          <a:xfrm>
            <a:off x="5072063" y="1071563"/>
            <a:ext cx="3500437" cy="923925"/>
          </a:xfrm>
          <a:prstGeom prst="rect">
            <a:avLst/>
          </a:prstGeom>
          <a:noFill/>
        </p:spPr>
        <p:txBody>
          <a:bodyPr>
            <a:spAutoFit/>
          </a:bodyPr>
          <a:lstStyle/>
          <a:p>
            <a:pPr fontAlgn="auto">
              <a:spcBef>
                <a:spcPts val="0"/>
              </a:spcBef>
              <a:spcAft>
                <a:spcPts val="0"/>
              </a:spcAft>
              <a:defRPr/>
            </a:pPr>
            <a:endParaRPr lang="it-IT" b="1" dirty="0">
              <a:solidFill>
                <a:schemeClr val="bg1"/>
              </a:solidFill>
              <a:latin typeface="+mj-lt"/>
              <a:cs typeface="+mn-cs"/>
            </a:endParaRPr>
          </a:p>
          <a:p>
            <a:pPr algn="r" fontAlgn="auto">
              <a:spcBef>
                <a:spcPts val="0"/>
              </a:spcBef>
              <a:spcAft>
                <a:spcPts val="0"/>
              </a:spcAft>
              <a:defRPr/>
            </a:pPr>
            <a:r>
              <a:rPr lang="it-IT" sz="1200" b="1" dirty="0" err="1">
                <a:solidFill>
                  <a:schemeClr val="bg1"/>
                </a:solidFill>
                <a:effectLst>
                  <a:outerShdw blurRad="38100" dist="38100" dir="2700000" algn="tl">
                    <a:srgbClr val="000000">
                      <a:alpha val="43137"/>
                    </a:srgbClr>
                  </a:outerShdw>
                </a:effectLst>
                <a:latin typeface="+mj-lt"/>
                <a:cs typeface="+mn-cs"/>
              </a:rPr>
              <a:t>GOM-Regione</a:t>
            </a:r>
            <a:r>
              <a:rPr lang="it-IT" sz="1200" b="1" dirty="0">
                <a:solidFill>
                  <a:schemeClr val="bg1"/>
                </a:solidFill>
                <a:effectLst>
                  <a:outerShdw blurRad="38100" dist="38100" dir="2700000" algn="tl">
                    <a:srgbClr val="000000">
                      <a:alpha val="43137"/>
                    </a:srgbClr>
                  </a:outerShdw>
                </a:effectLst>
                <a:latin typeface="+mj-lt"/>
                <a:cs typeface="+mn-cs"/>
              </a:rPr>
              <a:t> </a:t>
            </a:r>
            <a:r>
              <a:rPr lang="it-IT" sz="1200" b="1" dirty="0" err="1">
                <a:solidFill>
                  <a:schemeClr val="bg1"/>
                </a:solidFill>
                <a:effectLst>
                  <a:outerShdw blurRad="38100" dist="38100" dir="2700000" algn="tl">
                    <a:srgbClr val="000000">
                      <a:alpha val="43137"/>
                    </a:srgbClr>
                  </a:outerShdw>
                </a:effectLst>
                <a:latin typeface="+mj-lt"/>
                <a:cs typeface="+mn-cs"/>
              </a:rPr>
              <a:t>Calabria-Associazione</a:t>
            </a:r>
            <a:r>
              <a:rPr lang="it-IT" sz="1200" b="1" dirty="0">
                <a:solidFill>
                  <a:schemeClr val="bg1"/>
                </a:solidFill>
                <a:effectLst>
                  <a:outerShdw blurRad="38100" dist="38100" dir="2700000" algn="tl">
                    <a:srgbClr val="000000">
                      <a:alpha val="43137"/>
                    </a:srgbClr>
                  </a:outerShdw>
                </a:effectLst>
                <a:latin typeface="+mj-lt"/>
                <a:cs typeface="+mn-cs"/>
              </a:rPr>
              <a:t> ABIO: </a:t>
            </a:r>
          </a:p>
          <a:p>
            <a:pPr algn="r" fontAlgn="auto">
              <a:spcBef>
                <a:spcPts val="0"/>
              </a:spcBef>
              <a:spcAft>
                <a:spcPts val="0"/>
              </a:spcAft>
              <a:defRPr/>
            </a:pPr>
            <a:r>
              <a:rPr lang="it-IT" sz="1200" b="1" dirty="0">
                <a:solidFill>
                  <a:schemeClr val="bg1"/>
                </a:solidFill>
                <a:effectLst>
                  <a:outerShdw blurRad="38100" dist="38100" dir="2700000" algn="tl">
                    <a:srgbClr val="000000">
                      <a:alpha val="43137"/>
                    </a:srgbClr>
                  </a:outerShdw>
                </a:effectLst>
                <a:latin typeface="+mj-lt"/>
                <a:cs typeface="+mn-cs"/>
              </a:rPr>
              <a:t>“Azioni di </a:t>
            </a:r>
            <a:r>
              <a:rPr lang="it-IT" sz="1200" b="1" dirty="0" err="1">
                <a:solidFill>
                  <a:schemeClr val="bg1"/>
                </a:solidFill>
                <a:effectLst>
                  <a:outerShdw blurRad="38100" dist="38100" dir="2700000" algn="tl">
                    <a:srgbClr val="000000">
                      <a:alpha val="43137"/>
                    </a:srgbClr>
                  </a:outerShdw>
                </a:effectLst>
                <a:latin typeface="+mj-lt"/>
                <a:cs typeface="+mn-cs"/>
              </a:rPr>
              <a:t>BenESSERE</a:t>
            </a:r>
            <a:r>
              <a:rPr lang="it-IT" sz="1200" b="1" dirty="0">
                <a:solidFill>
                  <a:schemeClr val="bg1"/>
                </a:solidFill>
                <a:effectLst>
                  <a:outerShdw blurRad="38100" dist="38100" dir="2700000" algn="tl">
                    <a:srgbClr val="000000">
                      <a:alpha val="43137"/>
                    </a:srgbClr>
                  </a:outerShdw>
                </a:effectLst>
                <a:latin typeface="+mj-lt"/>
                <a:cs typeface="+mn-cs"/>
              </a:rPr>
              <a:t>”, un nuovo modello educativo per i bambini della Pediatria</a:t>
            </a:r>
          </a:p>
        </p:txBody>
      </p:sp>
      <p:sp>
        <p:nvSpPr>
          <p:cNvPr id="12" name="CasellaDiTesto 11"/>
          <p:cNvSpPr txBox="1"/>
          <p:nvPr/>
        </p:nvSpPr>
        <p:spPr>
          <a:xfrm>
            <a:off x="1071563" y="3643313"/>
            <a:ext cx="3500437" cy="1108075"/>
          </a:xfrm>
          <a:prstGeom prst="rect">
            <a:avLst/>
          </a:prstGeom>
          <a:noFill/>
        </p:spPr>
        <p:txBody>
          <a:bodyPr>
            <a:spAutoFit/>
          </a:bodyPr>
          <a:lstStyle/>
          <a:p>
            <a:pPr fontAlgn="auto">
              <a:spcBef>
                <a:spcPts val="0"/>
              </a:spcBef>
              <a:spcAft>
                <a:spcPts val="0"/>
              </a:spcAft>
              <a:defRPr/>
            </a:pPr>
            <a:endParaRPr lang="it-IT" b="1" dirty="0">
              <a:solidFill>
                <a:schemeClr val="bg1"/>
              </a:solidFill>
              <a:latin typeface="+mj-lt"/>
              <a:cs typeface="+mn-cs"/>
            </a:endParaRPr>
          </a:p>
          <a:p>
            <a:pPr fontAlgn="auto">
              <a:spcBef>
                <a:spcPts val="0"/>
              </a:spcBef>
              <a:spcAft>
                <a:spcPts val="0"/>
              </a:spcAft>
              <a:defRPr/>
            </a:pPr>
            <a:r>
              <a:rPr lang="it-IT" sz="1200" b="1" dirty="0" err="1">
                <a:solidFill>
                  <a:schemeClr val="bg1"/>
                </a:solidFill>
                <a:effectLst>
                  <a:outerShdw blurRad="38100" dist="38100" dir="2700000" algn="tl">
                    <a:srgbClr val="000000">
                      <a:alpha val="43137"/>
                    </a:srgbClr>
                  </a:outerShdw>
                </a:effectLst>
                <a:latin typeface="+mj-lt"/>
                <a:cs typeface="+mn-cs"/>
              </a:rPr>
              <a:t>GOM-</a:t>
            </a:r>
            <a:r>
              <a:rPr lang="it-IT" sz="1200" b="1" dirty="0" err="1">
                <a:solidFill>
                  <a:schemeClr val="bg1"/>
                </a:solidFill>
                <a:effectLst>
                  <a:outerShdw blurRad="38100" dist="38100" dir="2700000" algn="tl">
                    <a:srgbClr val="000000">
                      <a:alpha val="43137"/>
                    </a:srgbClr>
                  </a:outerShdw>
                </a:effectLst>
                <a:latin typeface="Calibri"/>
              </a:rPr>
              <a:t>Polisportive</a:t>
            </a:r>
            <a:r>
              <a:rPr lang="it-IT" sz="1200" b="1" dirty="0">
                <a:solidFill>
                  <a:schemeClr val="bg1"/>
                </a:solidFill>
                <a:effectLst>
                  <a:outerShdw blurRad="38100" dist="38100" dir="2700000" algn="tl">
                    <a:srgbClr val="000000">
                      <a:alpha val="43137"/>
                    </a:srgbClr>
                  </a:outerShdw>
                </a:effectLst>
                <a:latin typeface="Calibri"/>
              </a:rPr>
              <a:t> Giovanili Salesiane:</a:t>
            </a:r>
            <a:r>
              <a:rPr lang="it-IT" sz="1200" b="1" dirty="0">
                <a:solidFill>
                  <a:schemeClr val="bg1"/>
                </a:solidFill>
                <a:effectLst>
                  <a:outerShdw blurRad="38100" dist="38100" dir="2700000" algn="tl">
                    <a:srgbClr val="000000">
                      <a:alpha val="43137"/>
                    </a:srgbClr>
                  </a:outerShdw>
                </a:effectLst>
                <a:latin typeface="+mj-lt"/>
                <a:cs typeface="+mn-cs"/>
              </a:rPr>
              <a:t> </a:t>
            </a:r>
          </a:p>
          <a:p>
            <a:pPr fontAlgn="auto">
              <a:spcBef>
                <a:spcPts val="0"/>
              </a:spcBef>
              <a:spcAft>
                <a:spcPts val="0"/>
              </a:spcAft>
              <a:defRPr/>
            </a:pPr>
            <a:r>
              <a:rPr lang="it-IT" sz="1200" b="1" dirty="0">
                <a:solidFill>
                  <a:schemeClr val="bg1"/>
                </a:solidFill>
                <a:effectLst>
                  <a:outerShdw blurRad="38100" dist="38100" dir="2700000" algn="tl">
                    <a:srgbClr val="000000">
                      <a:alpha val="43137"/>
                    </a:srgbClr>
                  </a:outerShdw>
                </a:effectLst>
                <a:latin typeface="+mj-lt"/>
                <a:cs typeface="+mn-cs"/>
              </a:rPr>
              <a:t>“Giochiamo per un sorriso”, sport e solidarietà per il reparto di </a:t>
            </a:r>
            <a:r>
              <a:rPr lang="it-IT" sz="1200" b="1" dirty="0" err="1">
                <a:solidFill>
                  <a:schemeClr val="bg1"/>
                </a:solidFill>
                <a:effectLst>
                  <a:outerShdw blurRad="38100" dist="38100" dir="2700000" algn="tl">
                    <a:srgbClr val="000000">
                      <a:alpha val="43137"/>
                    </a:srgbClr>
                  </a:outerShdw>
                </a:effectLst>
                <a:latin typeface="+mj-lt"/>
                <a:cs typeface="+mn-cs"/>
              </a:rPr>
              <a:t>Oncoematologia</a:t>
            </a:r>
            <a:r>
              <a:rPr lang="it-IT" sz="1200" b="1" dirty="0">
                <a:solidFill>
                  <a:schemeClr val="bg1"/>
                </a:solidFill>
                <a:effectLst>
                  <a:outerShdw blurRad="38100" dist="38100" dir="2700000" algn="tl">
                    <a:srgbClr val="000000">
                      <a:alpha val="43137"/>
                    </a:srgbClr>
                  </a:outerShdw>
                </a:effectLst>
                <a:latin typeface="+mj-lt"/>
                <a:cs typeface="+mn-cs"/>
              </a:rPr>
              <a:t> Pediatrica</a:t>
            </a:r>
          </a:p>
          <a:p>
            <a:pPr fontAlgn="auto">
              <a:spcBef>
                <a:spcPts val="0"/>
              </a:spcBef>
              <a:spcAft>
                <a:spcPts val="0"/>
              </a:spcAft>
              <a:defRPr/>
            </a:pPr>
            <a:endParaRPr lang="it-IT" sz="1200" b="1" dirty="0">
              <a:solidFill>
                <a:schemeClr val="bg1"/>
              </a:solidFill>
              <a:latin typeface="+mj-lt"/>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par>
                          <p:cTn id="28" fill="hold">
                            <p:stCondLst>
                              <p:cond delay="3000"/>
                            </p:stCondLst>
                            <p:childTnLst>
                              <p:par>
                                <p:cTn id="29" presetID="10" presetClass="entr" presetSubtype="0" fill="hold" grpId="0" nodeType="after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625" y="857250"/>
            <a:ext cx="8229600" cy="571500"/>
          </a:xfrm>
        </p:spPr>
        <p:txBody>
          <a:bodyPr>
            <a:normAutofit fontScale="90000"/>
          </a:bodyPr>
          <a:lstStyle/>
          <a:p>
            <a:pPr eaLnBrk="1" fontAlgn="auto" hangingPunct="1">
              <a:spcAft>
                <a:spcPts val="0"/>
              </a:spcAft>
              <a:defRPr/>
            </a:pPr>
            <a:r>
              <a:rPr lang="it-IT" dirty="0" smtClean="0"/>
              <a:t/>
            </a:r>
            <a:br>
              <a:rPr lang="it-IT" dirty="0" smtClean="0"/>
            </a:br>
            <a:r>
              <a:rPr lang="it-IT" sz="3200" dirty="0" smtClean="0"/>
              <a:t> </a:t>
            </a:r>
            <a:r>
              <a:rPr lang="it-IT" sz="2700" b="1" dirty="0" smtClean="0">
                <a:effectLst>
                  <a:outerShdw blurRad="38100" dist="38100" dir="2700000" algn="tl">
                    <a:srgbClr val="000000">
                      <a:alpha val="43137"/>
                    </a:srgbClr>
                  </a:outerShdw>
                </a:effectLst>
              </a:rPr>
              <a:t>Il valore della formazione sulla sicurezza</a:t>
            </a:r>
          </a:p>
        </p:txBody>
      </p:sp>
      <p:sp>
        <p:nvSpPr>
          <p:cNvPr id="10" name="CasellaDiTesto 9"/>
          <p:cNvSpPr txBox="1"/>
          <p:nvPr/>
        </p:nvSpPr>
        <p:spPr>
          <a:xfrm>
            <a:off x="500063" y="1500188"/>
            <a:ext cx="8248650" cy="646331"/>
          </a:xfrm>
          <a:prstGeom prst="rect">
            <a:avLst/>
          </a:prstGeom>
          <a:noFill/>
        </p:spPr>
        <p:txBody>
          <a:bodyPr wrap="square">
            <a:spAutoFit/>
          </a:bodyPr>
          <a:lstStyle/>
          <a:p>
            <a:pPr fontAlgn="auto">
              <a:spcBef>
                <a:spcPts val="0"/>
              </a:spcBef>
              <a:spcAft>
                <a:spcPts val="0"/>
              </a:spcAft>
              <a:buFont typeface="Arial" pitchFamily="34" charset="0"/>
              <a:buChar char="•"/>
              <a:defRPr/>
            </a:pPr>
            <a:r>
              <a:rPr lang="it-IT" dirty="0">
                <a:solidFill>
                  <a:srgbClr val="002060"/>
                </a:solidFill>
                <a:latin typeface="+mj-lt"/>
                <a:cs typeface="+mn-cs"/>
              </a:rPr>
              <a:t> Corsi sulla sicurezza nei luoghi di lavoro D. </a:t>
            </a:r>
            <a:r>
              <a:rPr lang="it-IT" dirty="0" err="1">
                <a:solidFill>
                  <a:srgbClr val="002060"/>
                </a:solidFill>
                <a:latin typeface="+mj-lt"/>
                <a:cs typeface="+mn-cs"/>
              </a:rPr>
              <a:t>Lgs</a:t>
            </a:r>
            <a:r>
              <a:rPr lang="it-IT" dirty="0">
                <a:solidFill>
                  <a:srgbClr val="002060"/>
                </a:solidFill>
                <a:latin typeface="+mj-lt"/>
                <a:cs typeface="+mn-cs"/>
              </a:rPr>
              <a:t>. </a:t>
            </a:r>
            <a:r>
              <a:rPr lang="it-IT" dirty="0" smtClean="0">
                <a:solidFill>
                  <a:srgbClr val="002060"/>
                </a:solidFill>
                <a:latin typeface="+mj-lt"/>
                <a:cs typeface="+mn-cs"/>
              </a:rPr>
              <a:t>n. 81/08</a:t>
            </a:r>
            <a:endParaRPr lang="it-IT" dirty="0">
              <a:solidFill>
                <a:srgbClr val="002060"/>
              </a:solidFill>
              <a:latin typeface="+mj-lt"/>
              <a:cs typeface="+mn-cs"/>
            </a:endParaRPr>
          </a:p>
          <a:p>
            <a:pPr fontAlgn="auto">
              <a:spcBef>
                <a:spcPts val="0"/>
              </a:spcBef>
              <a:spcAft>
                <a:spcPts val="0"/>
              </a:spcAft>
              <a:buFont typeface="Arial" pitchFamily="34" charset="0"/>
              <a:buChar char="•"/>
              <a:defRPr/>
            </a:pPr>
            <a:r>
              <a:rPr lang="it-IT" dirty="0">
                <a:solidFill>
                  <a:srgbClr val="002060"/>
                </a:solidFill>
                <a:latin typeface="+mj-lt"/>
                <a:cs typeface="+mn-cs"/>
              </a:rPr>
              <a:t> Costituzione della rete dei dirigenti e dei preposti D. </a:t>
            </a:r>
            <a:r>
              <a:rPr lang="it-IT" dirty="0" err="1">
                <a:solidFill>
                  <a:srgbClr val="002060"/>
                </a:solidFill>
                <a:latin typeface="+mj-lt"/>
                <a:cs typeface="+mn-cs"/>
              </a:rPr>
              <a:t>Lgs</a:t>
            </a:r>
            <a:r>
              <a:rPr lang="it-IT" dirty="0">
                <a:solidFill>
                  <a:srgbClr val="002060"/>
                </a:solidFill>
                <a:latin typeface="+mj-lt"/>
                <a:cs typeface="+mn-cs"/>
              </a:rPr>
              <a:t>. </a:t>
            </a:r>
            <a:r>
              <a:rPr lang="it-IT" dirty="0" smtClean="0">
                <a:solidFill>
                  <a:srgbClr val="002060"/>
                </a:solidFill>
                <a:latin typeface="+mj-lt"/>
                <a:cs typeface="+mn-cs"/>
              </a:rPr>
              <a:t>n. 81/08 </a:t>
            </a:r>
            <a:endParaRPr lang="it-IT" dirty="0">
              <a:solidFill>
                <a:srgbClr val="002060"/>
              </a:solidFill>
              <a:latin typeface="+mj-lt"/>
              <a:cs typeface="+mn-cs"/>
            </a:endParaRPr>
          </a:p>
        </p:txBody>
      </p:sp>
      <p:pic>
        <p:nvPicPr>
          <p:cNvPr id="4" name="Immagine 3" descr="WhatsApp Image 2025-11-04 at 12.30.10.jpeg"/>
          <p:cNvPicPr>
            <a:picLocks noChangeAspect="1"/>
          </p:cNvPicPr>
          <p:nvPr/>
        </p:nvPicPr>
        <p:blipFill>
          <a:blip r:embed="rId2" cstate="print"/>
          <a:stretch>
            <a:fillRect/>
          </a:stretch>
        </p:blipFill>
        <p:spPr>
          <a:xfrm>
            <a:off x="4355976" y="2492896"/>
            <a:ext cx="4644008" cy="3483006"/>
          </a:xfrm>
          <a:prstGeom prst="rect">
            <a:avLst/>
          </a:prstGeom>
          <a:ln>
            <a:noFill/>
          </a:ln>
          <a:effectLst>
            <a:softEdge rad="112500"/>
          </a:effectLst>
        </p:spPr>
      </p:pic>
      <p:sp>
        <p:nvSpPr>
          <p:cNvPr id="5" name="CasellaDiTesto 4"/>
          <p:cNvSpPr txBox="1"/>
          <p:nvPr/>
        </p:nvSpPr>
        <p:spPr>
          <a:xfrm>
            <a:off x="539750" y="2420938"/>
            <a:ext cx="3816350" cy="3416300"/>
          </a:xfrm>
          <a:prstGeom prst="rect">
            <a:avLst/>
          </a:prstGeom>
          <a:noFill/>
        </p:spPr>
        <p:txBody>
          <a:bodyPr>
            <a:spAutoFit/>
          </a:bodyPr>
          <a:lstStyle/>
          <a:p>
            <a:pPr fontAlgn="auto">
              <a:spcBef>
                <a:spcPts val="0"/>
              </a:spcBef>
              <a:spcAft>
                <a:spcPts val="0"/>
              </a:spcAft>
              <a:defRPr/>
            </a:pPr>
            <a:r>
              <a:rPr lang="it-IT" b="1" dirty="0">
                <a:solidFill>
                  <a:srgbClr val="002060"/>
                </a:solidFill>
                <a:latin typeface="+mj-lt"/>
                <a:cs typeface="+mn-cs"/>
              </a:rPr>
              <a:t>Anno 2025: </a:t>
            </a:r>
          </a:p>
          <a:p>
            <a:pPr fontAlgn="auto">
              <a:spcBef>
                <a:spcPts val="0"/>
              </a:spcBef>
              <a:spcAft>
                <a:spcPts val="0"/>
              </a:spcAft>
              <a:buFont typeface="Wingdings" pitchFamily="2" charset="2"/>
              <a:buChar char="ü"/>
              <a:defRPr/>
            </a:pPr>
            <a:r>
              <a:rPr lang="it-IT">
                <a:solidFill>
                  <a:srgbClr val="002060"/>
                </a:solidFill>
                <a:latin typeface="+mj-lt"/>
                <a:cs typeface="+mn-cs"/>
              </a:rPr>
              <a:t> </a:t>
            </a:r>
            <a:r>
              <a:rPr lang="it-IT" smtClean="0">
                <a:solidFill>
                  <a:srgbClr val="002060"/>
                </a:solidFill>
                <a:latin typeface="+mj-lt"/>
                <a:cs typeface="+mn-cs"/>
              </a:rPr>
              <a:t>8 </a:t>
            </a:r>
            <a:r>
              <a:rPr lang="it-IT" dirty="0">
                <a:solidFill>
                  <a:srgbClr val="002060"/>
                </a:solidFill>
                <a:latin typeface="+mj-lt"/>
                <a:cs typeface="+mn-cs"/>
              </a:rPr>
              <a:t>corsi di formazione per i dipendenti D. </a:t>
            </a:r>
            <a:r>
              <a:rPr lang="it-IT" dirty="0" err="1">
                <a:solidFill>
                  <a:srgbClr val="002060"/>
                </a:solidFill>
                <a:latin typeface="+mj-lt"/>
                <a:cs typeface="+mn-cs"/>
              </a:rPr>
              <a:t>Lgs</a:t>
            </a:r>
            <a:r>
              <a:rPr lang="it-IT" dirty="0">
                <a:solidFill>
                  <a:srgbClr val="002060"/>
                </a:solidFill>
                <a:latin typeface="+mj-lt"/>
                <a:cs typeface="+mn-cs"/>
              </a:rPr>
              <a:t>. </a:t>
            </a:r>
            <a:r>
              <a:rPr lang="it-IT" dirty="0" smtClean="0">
                <a:solidFill>
                  <a:srgbClr val="002060"/>
                </a:solidFill>
                <a:latin typeface="+mj-lt"/>
                <a:cs typeface="+mn-cs"/>
              </a:rPr>
              <a:t>n. 81/08</a:t>
            </a:r>
            <a:endParaRPr lang="it-IT" dirty="0">
              <a:solidFill>
                <a:srgbClr val="002060"/>
              </a:solidFill>
              <a:latin typeface="+mj-lt"/>
              <a:cs typeface="+mn-cs"/>
            </a:endParaRPr>
          </a:p>
          <a:p>
            <a:pPr fontAlgn="auto">
              <a:spcBef>
                <a:spcPts val="0"/>
              </a:spcBef>
              <a:spcAft>
                <a:spcPts val="0"/>
              </a:spcAft>
              <a:buFont typeface="Wingdings" pitchFamily="2" charset="2"/>
              <a:buChar char="ü"/>
              <a:defRPr/>
            </a:pPr>
            <a:r>
              <a:rPr lang="it-IT" dirty="0">
                <a:solidFill>
                  <a:srgbClr val="002060"/>
                </a:solidFill>
                <a:latin typeface="+mj-lt"/>
                <a:cs typeface="+mn-cs"/>
              </a:rPr>
              <a:t> 2 corsi di formazione antincendio</a:t>
            </a:r>
          </a:p>
          <a:p>
            <a:pPr fontAlgn="auto">
              <a:spcBef>
                <a:spcPts val="0"/>
              </a:spcBef>
              <a:spcAft>
                <a:spcPts val="0"/>
              </a:spcAft>
              <a:buFont typeface="Wingdings" pitchFamily="2" charset="2"/>
              <a:buChar char="ü"/>
              <a:defRPr/>
            </a:pPr>
            <a:r>
              <a:rPr lang="it-IT" dirty="0">
                <a:solidFill>
                  <a:srgbClr val="002060"/>
                </a:solidFill>
                <a:latin typeface="+mj-lt"/>
                <a:cs typeface="+mn-cs"/>
              </a:rPr>
              <a:t> Avviati i corsi radioprotezione (completamento della formazione entro fine anno)</a:t>
            </a:r>
          </a:p>
          <a:p>
            <a:pPr fontAlgn="auto">
              <a:spcBef>
                <a:spcPts val="0"/>
              </a:spcBef>
              <a:spcAft>
                <a:spcPts val="0"/>
              </a:spcAft>
              <a:buFont typeface="Wingdings" pitchFamily="2" charset="2"/>
              <a:buChar char="ü"/>
              <a:defRPr/>
            </a:pPr>
            <a:r>
              <a:rPr lang="it-IT" dirty="0">
                <a:solidFill>
                  <a:srgbClr val="002060"/>
                </a:solidFill>
                <a:latin typeface="+mj-lt"/>
                <a:cs typeface="+mn-cs"/>
              </a:rPr>
              <a:t> Ricostituzione della Commissione per il rischio radiologico </a:t>
            </a:r>
          </a:p>
          <a:p>
            <a:pPr fontAlgn="auto">
              <a:spcBef>
                <a:spcPts val="0"/>
              </a:spcBef>
              <a:spcAft>
                <a:spcPts val="0"/>
              </a:spcAft>
              <a:buFont typeface="Wingdings" pitchFamily="2" charset="2"/>
              <a:buChar char="ü"/>
              <a:defRPr/>
            </a:pPr>
            <a:r>
              <a:rPr lang="it-IT" dirty="0">
                <a:solidFill>
                  <a:srgbClr val="002060"/>
                </a:solidFill>
                <a:latin typeface="+mj-lt"/>
                <a:cs typeface="+mn-cs"/>
              </a:rPr>
              <a:t> Avviato service per camici piombati e altri DPI necessari</a:t>
            </a:r>
          </a:p>
          <a:p>
            <a:pPr fontAlgn="auto">
              <a:spcBef>
                <a:spcPts val="0"/>
              </a:spcBef>
              <a:spcAft>
                <a:spcPts val="0"/>
              </a:spcAft>
              <a:defRPr/>
            </a:pPr>
            <a:endParaRPr lang="it-IT" dirty="0">
              <a:latin typeface="+mn-lt"/>
              <a:cs typeface="+mn-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625" y="857250"/>
            <a:ext cx="8229600" cy="571500"/>
          </a:xfrm>
        </p:spPr>
        <p:txBody>
          <a:bodyPr>
            <a:normAutofit fontScale="90000"/>
          </a:bodyPr>
          <a:lstStyle/>
          <a:p>
            <a:pPr fontAlgn="auto">
              <a:spcAft>
                <a:spcPts val="0"/>
              </a:spcAft>
              <a:defRPr/>
            </a:pPr>
            <a:r>
              <a:rPr lang="it-IT" dirty="0" smtClean="0"/>
              <a:t/>
            </a:r>
            <a:br>
              <a:rPr lang="it-IT" dirty="0" smtClean="0"/>
            </a:br>
            <a:r>
              <a:rPr lang="it-IT" sz="3200" dirty="0" smtClean="0"/>
              <a:t> </a:t>
            </a:r>
            <a:r>
              <a:rPr lang="it-IT" sz="2700" b="1" dirty="0" smtClean="0">
                <a:effectLst>
                  <a:outerShdw blurRad="38100" dist="38100" dir="2700000" algn="tl">
                    <a:srgbClr val="000000">
                      <a:alpha val="43137"/>
                    </a:srgbClr>
                  </a:outerShdw>
                </a:effectLst>
              </a:rPr>
              <a:t>Il valore della formazione</a:t>
            </a:r>
            <a:endParaRPr lang="it-IT" sz="2700" b="1" i="1" dirty="0">
              <a:effectLst>
                <a:outerShdw blurRad="38100" dist="38100" dir="2700000" algn="tl">
                  <a:srgbClr val="000000">
                    <a:alpha val="43137"/>
                  </a:srgbClr>
                </a:outerShdw>
              </a:effectLst>
            </a:endParaRPr>
          </a:p>
        </p:txBody>
      </p:sp>
      <p:sp>
        <p:nvSpPr>
          <p:cNvPr id="10" name="CasellaDiTesto 9"/>
          <p:cNvSpPr txBox="1"/>
          <p:nvPr/>
        </p:nvSpPr>
        <p:spPr>
          <a:xfrm>
            <a:off x="500063" y="1500188"/>
            <a:ext cx="4929193" cy="923925"/>
          </a:xfrm>
          <a:prstGeom prst="rect">
            <a:avLst/>
          </a:prstGeom>
          <a:noFill/>
        </p:spPr>
        <p:txBody>
          <a:bodyPr wrap="square">
            <a:spAutoFit/>
          </a:bodyPr>
          <a:lstStyle/>
          <a:p>
            <a:pPr algn="just" fontAlgn="auto">
              <a:spcBef>
                <a:spcPts val="0"/>
              </a:spcBef>
              <a:spcAft>
                <a:spcPts val="0"/>
              </a:spcAft>
              <a:defRPr/>
            </a:pPr>
            <a:r>
              <a:rPr lang="it-IT" dirty="0">
                <a:solidFill>
                  <a:srgbClr val="002060"/>
                </a:solidFill>
                <a:latin typeface="+mj-lt"/>
                <a:cs typeface="+mn-cs"/>
              </a:rPr>
              <a:t>Il </a:t>
            </a:r>
            <a:r>
              <a:rPr lang="it-IT" dirty="0" err="1">
                <a:solidFill>
                  <a:srgbClr val="002060"/>
                </a:solidFill>
                <a:latin typeface="+mj-lt"/>
                <a:cs typeface="+mn-cs"/>
              </a:rPr>
              <a:t>G.O.M.</a:t>
            </a:r>
            <a:r>
              <a:rPr lang="it-IT" dirty="0">
                <a:solidFill>
                  <a:srgbClr val="002060"/>
                </a:solidFill>
                <a:latin typeface="+mj-lt"/>
                <a:cs typeface="+mn-cs"/>
              </a:rPr>
              <a:t> è </a:t>
            </a:r>
            <a:r>
              <a:rPr lang="it-IT" b="1" dirty="0">
                <a:solidFill>
                  <a:srgbClr val="002060"/>
                </a:solidFill>
                <a:latin typeface="+mj-lt"/>
                <a:cs typeface="+mn-cs"/>
              </a:rPr>
              <a:t>Standard-Provider</a:t>
            </a:r>
            <a:r>
              <a:rPr lang="it-IT" dirty="0">
                <a:solidFill>
                  <a:srgbClr val="002060"/>
                </a:solidFill>
                <a:latin typeface="+mj-lt"/>
                <a:cs typeface="+mn-cs"/>
              </a:rPr>
              <a:t> </a:t>
            </a:r>
            <a:r>
              <a:rPr lang="it-IT" b="1" dirty="0">
                <a:solidFill>
                  <a:srgbClr val="002060"/>
                </a:solidFill>
                <a:latin typeface="+mj-lt"/>
                <a:cs typeface="+mn-cs"/>
              </a:rPr>
              <a:t>accreditato</a:t>
            </a:r>
            <a:r>
              <a:rPr lang="it-IT" dirty="0">
                <a:solidFill>
                  <a:srgbClr val="002060"/>
                </a:solidFill>
                <a:latin typeface="+mj-lt"/>
                <a:cs typeface="+mn-cs"/>
              </a:rPr>
              <a:t> per l’erogazione di Educazione Continua in Medicina (ECM</a:t>
            </a:r>
            <a:r>
              <a:rPr lang="it-IT" dirty="0" smtClean="0">
                <a:solidFill>
                  <a:srgbClr val="002060"/>
                </a:solidFill>
                <a:latin typeface="+mj-lt"/>
                <a:cs typeface="+mn-cs"/>
              </a:rPr>
              <a:t>).</a:t>
            </a:r>
            <a:r>
              <a:rPr lang="it-IT" dirty="0">
                <a:solidFill>
                  <a:srgbClr val="002060"/>
                </a:solidFill>
              </a:rPr>
              <a:t>  </a:t>
            </a:r>
            <a:endParaRPr lang="it-IT" dirty="0">
              <a:solidFill>
                <a:srgbClr val="002060"/>
              </a:solidFill>
              <a:latin typeface="+mn-lt"/>
              <a:cs typeface="+mn-cs"/>
            </a:endParaRPr>
          </a:p>
        </p:txBody>
      </p:sp>
      <p:sp>
        <p:nvSpPr>
          <p:cNvPr id="5" name="CasellaDiTesto 4"/>
          <p:cNvSpPr txBox="1"/>
          <p:nvPr/>
        </p:nvSpPr>
        <p:spPr>
          <a:xfrm>
            <a:off x="571500" y="2357438"/>
            <a:ext cx="3816350" cy="646112"/>
          </a:xfrm>
          <a:prstGeom prst="rect">
            <a:avLst/>
          </a:prstGeom>
          <a:noFill/>
        </p:spPr>
        <p:txBody>
          <a:bodyPr>
            <a:spAutoFit/>
          </a:bodyPr>
          <a:lstStyle/>
          <a:p>
            <a:pPr fontAlgn="auto">
              <a:spcBef>
                <a:spcPts val="0"/>
              </a:spcBef>
              <a:spcAft>
                <a:spcPts val="0"/>
              </a:spcAft>
              <a:defRPr/>
            </a:pPr>
            <a:r>
              <a:rPr lang="it-IT" b="1" dirty="0">
                <a:solidFill>
                  <a:srgbClr val="002060"/>
                </a:solidFill>
                <a:latin typeface="+mj-lt"/>
                <a:cs typeface="+mn-cs"/>
              </a:rPr>
              <a:t>Anno 2025: 37 corsi ECM  </a:t>
            </a:r>
          </a:p>
          <a:p>
            <a:pPr fontAlgn="auto">
              <a:spcBef>
                <a:spcPts val="0"/>
              </a:spcBef>
              <a:spcAft>
                <a:spcPts val="0"/>
              </a:spcAft>
              <a:defRPr/>
            </a:pPr>
            <a:endParaRPr lang="it-IT" dirty="0">
              <a:latin typeface="+mn-lt"/>
              <a:cs typeface="+mn-cs"/>
            </a:endParaRPr>
          </a:p>
        </p:txBody>
      </p:sp>
      <p:pic>
        <p:nvPicPr>
          <p:cNvPr id="22534" name="Immagine 5" descr="resp-san.png"/>
          <p:cNvPicPr>
            <a:picLocks noChangeAspect="1"/>
          </p:cNvPicPr>
          <p:nvPr/>
        </p:nvPicPr>
        <p:blipFill>
          <a:blip r:embed="rId2" cstate="print"/>
          <a:srcRect/>
          <a:stretch>
            <a:fillRect/>
          </a:stretch>
        </p:blipFill>
        <p:spPr bwMode="auto">
          <a:xfrm>
            <a:off x="50788" y="2714625"/>
            <a:ext cx="2878138" cy="4071938"/>
          </a:xfrm>
          <a:prstGeom prst="rect">
            <a:avLst/>
          </a:prstGeom>
          <a:noFill/>
          <a:ln w="95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miter lim="800000"/>
            <a:headEnd/>
            <a:tailEnd/>
          </a:ln>
        </p:spPr>
      </p:pic>
      <p:pic>
        <p:nvPicPr>
          <p:cNvPr id="22535" name="Immagine 10" descr="518287232_1194527685808326_472929152254120788_n.jpg"/>
          <p:cNvPicPr>
            <a:picLocks noChangeAspect="1"/>
          </p:cNvPicPr>
          <p:nvPr/>
        </p:nvPicPr>
        <p:blipFill>
          <a:blip r:embed="rId3" cstate="print"/>
          <a:srcRect/>
          <a:stretch>
            <a:fillRect/>
          </a:stretch>
        </p:blipFill>
        <p:spPr bwMode="auto">
          <a:xfrm>
            <a:off x="5476904" y="1214438"/>
            <a:ext cx="3238500" cy="2428875"/>
          </a:xfrm>
          <a:prstGeom prst="rect">
            <a:avLst/>
          </a:prstGeom>
          <a:noFill/>
          <a:ln w="95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miter lim="800000"/>
            <a:headEnd/>
            <a:tailEnd/>
          </a:ln>
        </p:spPr>
      </p:pic>
      <p:pic>
        <p:nvPicPr>
          <p:cNvPr id="22536" name="Immagine 8" descr="1.png"/>
          <p:cNvPicPr>
            <a:picLocks noChangeAspect="1"/>
          </p:cNvPicPr>
          <p:nvPr/>
        </p:nvPicPr>
        <p:blipFill>
          <a:blip r:embed="rId4" cstate="print"/>
          <a:srcRect t="11864"/>
          <a:stretch>
            <a:fillRect/>
          </a:stretch>
        </p:blipFill>
        <p:spPr bwMode="auto">
          <a:xfrm>
            <a:off x="5921404" y="3214686"/>
            <a:ext cx="2865438" cy="3571875"/>
          </a:xfrm>
          <a:prstGeom prst="rect">
            <a:avLst/>
          </a:prstGeom>
          <a:noFill/>
          <a:ln w="95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miter lim="800000"/>
            <a:headEnd/>
            <a:tailEnd/>
          </a:ln>
        </p:spPr>
      </p:pic>
      <p:pic>
        <p:nvPicPr>
          <p:cNvPr id="22533" name="Immagine 7" descr="giornata-della-trasparenza-locandina-2025-page-0001.jpg"/>
          <p:cNvPicPr>
            <a:picLocks noChangeAspect="1"/>
          </p:cNvPicPr>
          <p:nvPr/>
        </p:nvPicPr>
        <p:blipFill>
          <a:blip r:embed="rId5" cstate="print"/>
          <a:srcRect b="16071"/>
          <a:stretch>
            <a:fillRect/>
          </a:stretch>
        </p:blipFill>
        <p:spPr bwMode="auto">
          <a:xfrm>
            <a:off x="3028959" y="3000375"/>
            <a:ext cx="2828925" cy="3357563"/>
          </a:xfrm>
          <a:prstGeom prst="rect">
            <a:avLst/>
          </a:prstGeom>
          <a:noFill/>
          <a:ln w="9525">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2535"/>
                                        </p:tgtEl>
                                        <p:attrNameLst>
                                          <p:attrName>style.visibility</p:attrName>
                                        </p:attrNameLst>
                                      </p:cBhvr>
                                      <p:to>
                                        <p:strVal val="visible"/>
                                      </p:to>
                                    </p:set>
                                    <p:animEffect transition="in" filter="fade">
                                      <p:cBhvr>
                                        <p:cTn id="7" dur="500"/>
                                        <p:tgtEl>
                                          <p:spTgt spid="22535"/>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2534"/>
                                        </p:tgtEl>
                                        <p:attrNameLst>
                                          <p:attrName>style.visibility</p:attrName>
                                        </p:attrNameLst>
                                      </p:cBhvr>
                                      <p:to>
                                        <p:strVal val="visible"/>
                                      </p:to>
                                    </p:set>
                                    <p:animEffect transition="in" filter="fade">
                                      <p:cBhvr>
                                        <p:cTn id="11" dur="500"/>
                                        <p:tgtEl>
                                          <p:spTgt spid="2253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22533"/>
                                        </p:tgtEl>
                                        <p:attrNameLst>
                                          <p:attrName>style.visibility</p:attrName>
                                        </p:attrNameLst>
                                      </p:cBhvr>
                                      <p:to>
                                        <p:strVal val="visible"/>
                                      </p:to>
                                    </p:set>
                                    <p:animEffect transition="in" filter="fade">
                                      <p:cBhvr>
                                        <p:cTn id="15" dur="500"/>
                                        <p:tgtEl>
                                          <p:spTgt spid="22533"/>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22536"/>
                                        </p:tgtEl>
                                        <p:attrNameLst>
                                          <p:attrName>style.visibility</p:attrName>
                                        </p:attrNameLst>
                                      </p:cBhvr>
                                      <p:to>
                                        <p:strVal val="visible"/>
                                      </p:to>
                                    </p:set>
                                    <p:animEffect transition="in" filter="fade">
                                      <p:cBhvr>
                                        <p:cTn id="19" dur="500"/>
                                        <p:tgtEl>
                                          <p:spTgt spid="225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625" y="857232"/>
            <a:ext cx="8229600" cy="571500"/>
          </a:xfrm>
        </p:spPr>
        <p:txBody>
          <a:bodyPr>
            <a:normAutofit fontScale="90000"/>
          </a:bodyPr>
          <a:lstStyle/>
          <a:p>
            <a:pPr eaLnBrk="1" fontAlgn="auto" hangingPunct="1">
              <a:spcAft>
                <a:spcPts val="0"/>
              </a:spcAft>
              <a:defRPr/>
            </a:pPr>
            <a:r>
              <a:rPr lang="it-IT" dirty="0" smtClean="0"/>
              <a:t/>
            </a:r>
            <a:br>
              <a:rPr lang="it-IT" dirty="0" smtClean="0"/>
            </a:br>
            <a:r>
              <a:rPr lang="it-IT" sz="3200" dirty="0" smtClean="0"/>
              <a:t> </a:t>
            </a:r>
            <a:r>
              <a:rPr lang="it-IT" sz="2700" b="1" dirty="0" smtClean="0">
                <a:effectLst>
                  <a:outerShdw blurRad="38100" dist="38100" dir="2700000" algn="tl">
                    <a:srgbClr val="000000">
                      <a:alpha val="43137"/>
                    </a:srgbClr>
                  </a:outerShdw>
                </a:effectLst>
              </a:rPr>
              <a:t>Nuove professionalità per nuove linee di attività</a:t>
            </a:r>
            <a:endParaRPr lang="it-IT" sz="2700" b="1" dirty="0">
              <a:effectLst>
                <a:outerShdw blurRad="38100" dist="38100" dir="2700000" algn="tl">
                  <a:srgbClr val="000000">
                    <a:alpha val="43137"/>
                  </a:srgbClr>
                </a:outerShdw>
              </a:effectLst>
            </a:endParaRPr>
          </a:p>
        </p:txBody>
      </p:sp>
      <p:sp>
        <p:nvSpPr>
          <p:cNvPr id="10" name="CasellaDiTesto 9"/>
          <p:cNvSpPr txBox="1"/>
          <p:nvPr/>
        </p:nvSpPr>
        <p:spPr>
          <a:xfrm>
            <a:off x="500063" y="1643050"/>
            <a:ext cx="6929437" cy="1754187"/>
          </a:xfrm>
          <a:prstGeom prst="rect">
            <a:avLst/>
          </a:prstGeom>
          <a:noFill/>
        </p:spPr>
        <p:txBody>
          <a:bodyPr>
            <a:spAutoFit/>
          </a:bodyPr>
          <a:lstStyle/>
          <a:p>
            <a:pPr fontAlgn="auto">
              <a:spcBef>
                <a:spcPts val="0"/>
              </a:spcBef>
              <a:spcAft>
                <a:spcPts val="0"/>
              </a:spcAft>
              <a:defRPr/>
            </a:pPr>
            <a:r>
              <a:rPr lang="it-IT" b="1" dirty="0">
                <a:solidFill>
                  <a:srgbClr val="002060"/>
                </a:solidFill>
                <a:latin typeface="+mj-lt"/>
                <a:cs typeface="+mn-cs"/>
              </a:rPr>
              <a:t>Data </a:t>
            </a:r>
            <a:r>
              <a:rPr lang="it-IT" b="1" dirty="0" err="1">
                <a:solidFill>
                  <a:srgbClr val="002060"/>
                </a:solidFill>
                <a:latin typeface="+mj-lt"/>
                <a:cs typeface="+mn-cs"/>
              </a:rPr>
              <a:t>Protecion</a:t>
            </a:r>
            <a:r>
              <a:rPr lang="it-IT" b="1" dirty="0">
                <a:solidFill>
                  <a:srgbClr val="002060"/>
                </a:solidFill>
                <a:latin typeface="+mj-lt"/>
                <a:cs typeface="+mn-cs"/>
              </a:rPr>
              <a:t> </a:t>
            </a:r>
            <a:r>
              <a:rPr lang="it-IT" b="1" dirty="0" err="1">
                <a:solidFill>
                  <a:srgbClr val="002060"/>
                </a:solidFill>
                <a:latin typeface="+mj-lt"/>
                <a:cs typeface="+mn-cs"/>
              </a:rPr>
              <a:t>Officer</a:t>
            </a:r>
            <a:r>
              <a:rPr lang="it-IT" b="1" dirty="0">
                <a:solidFill>
                  <a:srgbClr val="002060"/>
                </a:solidFill>
                <a:latin typeface="+mj-lt"/>
                <a:cs typeface="+mn-cs"/>
              </a:rPr>
              <a:t> (DPO)</a:t>
            </a:r>
          </a:p>
          <a:p>
            <a:pPr fontAlgn="auto">
              <a:spcBef>
                <a:spcPts val="0"/>
              </a:spcBef>
              <a:spcAft>
                <a:spcPts val="0"/>
              </a:spcAft>
              <a:defRPr/>
            </a:pPr>
            <a:r>
              <a:rPr lang="it-IT" dirty="0">
                <a:solidFill>
                  <a:srgbClr val="002060"/>
                </a:solidFill>
                <a:latin typeface="+mj-lt"/>
                <a:cs typeface="+mn-cs"/>
              </a:rPr>
              <a:t>per attività di tutela della privacy e per supporto alla </a:t>
            </a:r>
            <a:r>
              <a:rPr lang="it-IT" dirty="0" err="1">
                <a:solidFill>
                  <a:srgbClr val="002060"/>
                </a:solidFill>
                <a:latin typeface="+mj-lt"/>
                <a:cs typeface="+mn-cs"/>
              </a:rPr>
              <a:t>cybersecurity</a:t>
            </a:r>
            <a:endParaRPr lang="it-IT" dirty="0">
              <a:solidFill>
                <a:srgbClr val="002060"/>
              </a:solidFill>
              <a:latin typeface="+mj-lt"/>
              <a:cs typeface="+mn-cs"/>
            </a:endParaRPr>
          </a:p>
          <a:p>
            <a:pPr fontAlgn="auto">
              <a:spcBef>
                <a:spcPts val="0"/>
              </a:spcBef>
              <a:spcAft>
                <a:spcPts val="0"/>
              </a:spcAft>
              <a:defRPr/>
            </a:pPr>
            <a:endParaRPr lang="it-IT" dirty="0">
              <a:solidFill>
                <a:srgbClr val="002060"/>
              </a:solidFill>
              <a:latin typeface="+mj-lt"/>
              <a:cs typeface="+mn-cs"/>
            </a:endParaRPr>
          </a:p>
          <a:p>
            <a:pPr fontAlgn="auto">
              <a:spcBef>
                <a:spcPts val="0"/>
              </a:spcBef>
              <a:spcAft>
                <a:spcPts val="0"/>
              </a:spcAft>
              <a:defRPr/>
            </a:pPr>
            <a:r>
              <a:rPr lang="it-IT" b="1" dirty="0">
                <a:solidFill>
                  <a:srgbClr val="002060"/>
                </a:solidFill>
                <a:latin typeface="+mj-lt"/>
                <a:cs typeface="+mn-cs"/>
              </a:rPr>
              <a:t>Loss </a:t>
            </a:r>
            <a:r>
              <a:rPr lang="it-IT" b="1" dirty="0" err="1">
                <a:solidFill>
                  <a:srgbClr val="002060"/>
                </a:solidFill>
                <a:latin typeface="+mj-lt"/>
                <a:cs typeface="+mn-cs"/>
              </a:rPr>
              <a:t>Adjuster</a:t>
            </a:r>
            <a:r>
              <a:rPr lang="it-IT" b="1" dirty="0">
                <a:solidFill>
                  <a:srgbClr val="002060"/>
                </a:solidFill>
                <a:latin typeface="+mj-lt"/>
                <a:cs typeface="+mn-cs"/>
              </a:rPr>
              <a:t> </a:t>
            </a:r>
          </a:p>
          <a:p>
            <a:pPr fontAlgn="auto">
              <a:spcBef>
                <a:spcPts val="0"/>
              </a:spcBef>
              <a:spcAft>
                <a:spcPts val="0"/>
              </a:spcAft>
              <a:defRPr/>
            </a:pPr>
            <a:r>
              <a:rPr lang="it-IT" dirty="0">
                <a:solidFill>
                  <a:srgbClr val="002060"/>
                </a:solidFill>
                <a:latin typeface="+mj-lt"/>
                <a:cs typeface="+mn-cs"/>
              </a:rPr>
              <a:t>Per supporto al Comitato di Valutazione Sinistri</a:t>
            </a:r>
          </a:p>
          <a:p>
            <a:pPr fontAlgn="auto">
              <a:spcBef>
                <a:spcPts val="0"/>
              </a:spcBef>
              <a:spcAft>
                <a:spcPts val="0"/>
              </a:spcAft>
              <a:defRPr/>
            </a:pPr>
            <a:endParaRPr lang="it-IT" dirty="0">
              <a:latin typeface="+mn-lt"/>
              <a:cs typeface="+mn-cs"/>
            </a:endParaRPr>
          </a:p>
        </p:txBody>
      </p:sp>
      <p:pic>
        <p:nvPicPr>
          <p:cNvPr id="4" name="Immagine 3" descr="WhatsApp Image 2025-11-04 at 12.37.10.jpeg"/>
          <p:cNvPicPr>
            <a:picLocks noChangeAspect="1"/>
          </p:cNvPicPr>
          <p:nvPr/>
        </p:nvPicPr>
        <p:blipFill>
          <a:blip r:embed="rId2" cstate="print"/>
          <a:stretch>
            <a:fillRect/>
          </a:stretch>
        </p:blipFill>
        <p:spPr>
          <a:xfrm>
            <a:off x="1331640" y="3429000"/>
            <a:ext cx="6516216" cy="3034113"/>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0034" y="1000108"/>
            <a:ext cx="8229600" cy="701675"/>
          </a:xfrm>
        </p:spPr>
        <p:txBody>
          <a:bodyPr>
            <a:normAutofit fontScale="90000"/>
          </a:bodyPr>
          <a:lstStyle/>
          <a:p>
            <a:pPr algn="ctr" eaLnBrk="1" fontAlgn="auto" hangingPunct="1">
              <a:spcAft>
                <a:spcPts val="0"/>
              </a:spcAft>
              <a:defRPr/>
            </a:pPr>
            <a:r>
              <a:rPr lang="it-IT" dirty="0" smtClean="0"/>
              <a:t/>
            </a:r>
            <a:br>
              <a:rPr lang="it-IT" dirty="0" smtClean="0"/>
            </a:br>
            <a:r>
              <a:rPr lang="it-IT" sz="2700" b="1" dirty="0" smtClean="0">
                <a:effectLst>
                  <a:outerShdw blurRad="38100" dist="38100" dir="2700000" algn="tl">
                    <a:srgbClr val="000000">
                      <a:alpha val="43137"/>
                    </a:srgbClr>
                  </a:outerShdw>
                </a:effectLst>
              </a:rPr>
              <a:t> Piano Emergenza Ospedaliera</a:t>
            </a:r>
            <a:endParaRPr lang="it-IT" sz="2700" b="1" dirty="0">
              <a:effectLst>
                <a:outerShdw blurRad="38100" dist="38100" dir="2700000" algn="tl">
                  <a:srgbClr val="000000">
                    <a:alpha val="43137"/>
                  </a:srgbClr>
                </a:outerShdw>
              </a:effectLst>
            </a:endParaRPr>
          </a:p>
        </p:txBody>
      </p:sp>
      <p:sp>
        <p:nvSpPr>
          <p:cNvPr id="26627" name="CasellaDiTesto 4"/>
          <p:cNvSpPr txBox="1">
            <a:spLocks noChangeArrowheads="1"/>
          </p:cNvSpPr>
          <p:nvPr/>
        </p:nvSpPr>
        <p:spPr bwMode="auto">
          <a:xfrm>
            <a:off x="785786" y="1643050"/>
            <a:ext cx="7561263" cy="1477328"/>
          </a:xfrm>
          <a:prstGeom prst="rect">
            <a:avLst/>
          </a:prstGeom>
          <a:noFill/>
          <a:ln w="9525">
            <a:noFill/>
            <a:miter lim="800000"/>
            <a:headEnd/>
            <a:tailEnd/>
          </a:ln>
        </p:spPr>
        <p:txBody>
          <a:bodyPr>
            <a:spAutoFit/>
          </a:bodyPr>
          <a:lstStyle/>
          <a:p>
            <a:pPr algn="just"/>
            <a:endParaRPr lang="it-IT" dirty="0">
              <a:latin typeface="Constantia" pitchFamily="18" charset="0"/>
            </a:endParaRPr>
          </a:p>
          <a:p>
            <a:pPr algn="just"/>
            <a:r>
              <a:rPr lang="it-IT" dirty="0">
                <a:solidFill>
                  <a:srgbClr val="002060"/>
                </a:solidFill>
                <a:latin typeface="Constantia" pitchFamily="18" charset="0"/>
              </a:rPr>
              <a:t>Aggiornamento Piano Emergenza Ospedaliera - Pronta disponibilità dirigenza e comparto (fermo dal 1999</a:t>
            </a:r>
            <a:r>
              <a:rPr lang="it-IT" dirty="0" smtClean="0">
                <a:solidFill>
                  <a:srgbClr val="002060"/>
                </a:solidFill>
                <a:latin typeface="Constantia" pitchFamily="18" charset="0"/>
              </a:rPr>
              <a:t>).</a:t>
            </a:r>
            <a:endParaRPr lang="it-IT" dirty="0">
              <a:solidFill>
                <a:srgbClr val="002060"/>
              </a:solidFill>
              <a:latin typeface="Constantia" pitchFamily="18" charset="0"/>
            </a:endParaRPr>
          </a:p>
          <a:p>
            <a:pPr algn="just">
              <a:buFont typeface="Wingdings" pitchFamily="2" charset="2"/>
              <a:buChar char="Ø"/>
            </a:pPr>
            <a:endParaRPr lang="it-IT" dirty="0">
              <a:latin typeface="Constantia" pitchFamily="18" charset="0"/>
            </a:endParaRPr>
          </a:p>
          <a:p>
            <a:endParaRPr lang="it-IT" dirty="0">
              <a:latin typeface="Constantia" pitchFamily="18" charset="0"/>
            </a:endParaRPr>
          </a:p>
        </p:txBody>
      </p:sp>
      <p:pic>
        <p:nvPicPr>
          <p:cNvPr id="4" name="Immagine 3" descr="AdobeStock_143181053.jpg"/>
          <p:cNvPicPr>
            <a:picLocks noChangeAspect="1"/>
          </p:cNvPicPr>
          <p:nvPr/>
        </p:nvPicPr>
        <p:blipFill>
          <a:blip r:embed="rId2" cstate="print"/>
          <a:stretch>
            <a:fillRect/>
          </a:stretch>
        </p:blipFill>
        <p:spPr>
          <a:xfrm>
            <a:off x="3071802" y="2710606"/>
            <a:ext cx="3643338" cy="3643338"/>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596" y="357166"/>
            <a:ext cx="8229600" cy="701675"/>
          </a:xfrm>
        </p:spPr>
        <p:txBody>
          <a:bodyPr>
            <a:normAutofit fontScale="90000"/>
          </a:bodyPr>
          <a:lstStyle/>
          <a:p>
            <a:pPr algn="ctr" eaLnBrk="1" fontAlgn="auto" hangingPunct="1">
              <a:spcAft>
                <a:spcPts val="0"/>
              </a:spcAft>
              <a:defRPr/>
            </a:pPr>
            <a:r>
              <a:rPr lang="it-IT" dirty="0" smtClean="0">
                <a:solidFill>
                  <a:srgbClr val="FF0000"/>
                </a:solidFill>
              </a:rPr>
              <a:t/>
            </a:r>
            <a:br>
              <a:rPr lang="it-IT" dirty="0" smtClean="0">
                <a:solidFill>
                  <a:srgbClr val="FF0000"/>
                </a:solidFill>
              </a:rPr>
            </a:br>
            <a:r>
              <a:rPr lang="it-IT" sz="2700" b="1" dirty="0" smtClean="0">
                <a:effectLst>
                  <a:outerShdw blurRad="38100" dist="38100" dir="2700000" algn="tl">
                    <a:srgbClr val="000000">
                      <a:alpha val="43137"/>
                    </a:srgbClr>
                  </a:outerShdw>
                </a:effectLst>
              </a:rPr>
              <a:t> Ultimazione lavori e attrezzature PNRR</a:t>
            </a:r>
            <a:endParaRPr lang="it-IT" sz="2700" b="1" dirty="0">
              <a:effectLst>
                <a:outerShdw blurRad="38100" dist="38100" dir="2700000" algn="tl">
                  <a:srgbClr val="000000">
                    <a:alpha val="43137"/>
                  </a:srgbClr>
                </a:outerShdw>
              </a:effectLst>
            </a:endParaRPr>
          </a:p>
        </p:txBody>
      </p:sp>
      <p:sp>
        <p:nvSpPr>
          <p:cNvPr id="29699" name="CasellaDiTesto 4"/>
          <p:cNvSpPr txBox="1">
            <a:spLocks noChangeArrowheads="1"/>
          </p:cNvSpPr>
          <p:nvPr/>
        </p:nvSpPr>
        <p:spPr bwMode="auto">
          <a:xfrm>
            <a:off x="285750" y="1071546"/>
            <a:ext cx="8501063" cy="5370701"/>
          </a:xfrm>
          <a:prstGeom prst="rect">
            <a:avLst/>
          </a:prstGeom>
          <a:noFill/>
          <a:ln w="9525">
            <a:noFill/>
            <a:miter lim="800000"/>
            <a:headEnd/>
            <a:tailEnd/>
          </a:ln>
        </p:spPr>
        <p:txBody>
          <a:bodyPr wrap="square">
            <a:spAutoFit/>
          </a:bodyPr>
          <a:lstStyle/>
          <a:p>
            <a:pPr>
              <a:spcAft>
                <a:spcPts val="600"/>
              </a:spcAft>
            </a:pPr>
            <a:r>
              <a:rPr lang="it-IT" sz="1600" b="1" dirty="0" smtClean="0">
                <a:solidFill>
                  <a:srgbClr val="C00000"/>
                </a:solidFill>
                <a:latin typeface="Constantia" pitchFamily="18" charset="0"/>
              </a:rPr>
              <a:t>NUOVE ATTREZZATURE </a:t>
            </a:r>
            <a:r>
              <a:rPr lang="it-IT" sz="1400" i="1" dirty="0" smtClean="0">
                <a:solidFill>
                  <a:srgbClr val="002060"/>
                </a:solidFill>
                <a:latin typeface="Constantia" pitchFamily="18" charset="0"/>
              </a:rPr>
              <a:t>(finanziate con fondi di cui al DCA n. 5/2022 e con fondi PNRR)</a:t>
            </a:r>
            <a:endParaRPr lang="it-IT" sz="1400" i="1" dirty="0">
              <a:solidFill>
                <a:srgbClr val="002060"/>
              </a:solidFill>
              <a:latin typeface="Constantia" pitchFamily="18" charset="0"/>
            </a:endParaRPr>
          </a:p>
          <a:p>
            <a:r>
              <a:rPr lang="it-IT" sz="1400" b="1" dirty="0">
                <a:solidFill>
                  <a:srgbClr val="C00000"/>
                </a:solidFill>
                <a:latin typeface="Constantia" pitchFamily="18" charset="0"/>
              </a:rPr>
              <a:t>Apparecchiature in funzione nel 2025 </a:t>
            </a:r>
          </a:p>
          <a:p>
            <a:r>
              <a:rPr lang="it-IT" sz="1400" dirty="0">
                <a:solidFill>
                  <a:srgbClr val="002060"/>
                </a:solidFill>
                <a:latin typeface="Constantia" pitchFamily="18" charset="0"/>
              </a:rPr>
              <a:t>n. 1 Telecomandato per esami di pronto soccorso - P.O. “Riuniti”</a:t>
            </a:r>
          </a:p>
          <a:p>
            <a:r>
              <a:rPr lang="it-IT" sz="1400" dirty="0" smtClean="0">
                <a:solidFill>
                  <a:srgbClr val="002060"/>
                </a:solidFill>
                <a:latin typeface="Constantia" pitchFamily="18" charset="0"/>
              </a:rPr>
              <a:t>n</a:t>
            </a:r>
            <a:r>
              <a:rPr lang="it-IT" sz="1400" dirty="0">
                <a:solidFill>
                  <a:srgbClr val="002060"/>
                </a:solidFill>
                <a:latin typeface="Constantia" pitchFamily="18" charset="0"/>
              </a:rPr>
              <a:t>. 3 </a:t>
            </a:r>
            <a:r>
              <a:rPr lang="it-IT" sz="1400" dirty="0" err="1">
                <a:solidFill>
                  <a:srgbClr val="002060"/>
                </a:solidFill>
                <a:latin typeface="Constantia" pitchFamily="18" charset="0"/>
              </a:rPr>
              <a:t>Angiografi</a:t>
            </a:r>
            <a:r>
              <a:rPr lang="it-IT" sz="1400" dirty="0">
                <a:solidFill>
                  <a:srgbClr val="002060"/>
                </a:solidFill>
                <a:latin typeface="Constantia" pitchFamily="18" charset="0"/>
              </a:rPr>
              <a:t> cardiologici/vascolari – P.O. “Riuniti”</a:t>
            </a:r>
          </a:p>
          <a:p>
            <a:r>
              <a:rPr lang="it-IT" sz="1400" dirty="0">
                <a:solidFill>
                  <a:srgbClr val="002060"/>
                </a:solidFill>
                <a:latin typeface="Constantia" pitchFamily="18" charset="0"/>
              </a:rPr>
              <a:t>n. 1 </a:t>
            </a:r>
            <a:r>
              <a:rPr lang="it-IT" sz="1400" dirty="0" err="1">
                <a:solidFill>
                  <a:srgbClr val="002060"/>
                </a:solidFill>
                <a:latin typeface="Constantia" pitchFamily="18" charset="0"/>
              </a:rPr>
              <a:t>Densitometro</a:t>
            </a:r>
            <a:r>
              <a:rPr lang="it-IT" sz="1400" dirty="0">
                <a:solidFill>
                  <a:srgbClr val="002060"/>
                </a:solidFill>
                <a:latin typeface="Constantia" pitchFamily="18" charset="0"/>
              </a:rPr>
              <a:t> Osseo </a:t>
            </a:r>
            <a:r>
              <a:rPr lang="it-IT" sz="1400" dirty="0" smtClean="0">
                <a:solidFill>
                  <a:srgbClr val="002060"/>
                </a:solidFill>
                <a:latin typeface="Constantia" pitchFamily="18" charset="0"/>
              </a:rPr>
              <a:t>(MOC) </a:t>
            </a:r>
            <a:r>
              <a:rPr lang="it-IT" sz="1400" dirty="0">
                <a:solidFill>
                  <a:srgbClr val="002060"/>
                </a:solidFill>
                <a:latin typeface="Constantia" pitchFamily="18" charset="0"/>
              </a:rPr>
              <a:t>- P.O. “Morelli” </a:t>
            </a:r>
          </a:p>
          <a:p>
            <a:r>
              <a:rPr lang="it-IT" sz="1400" dirty="0">
                <a:solidFill>
                  <a:srgbClr val="002060"/>
                </a:solidFill>
                <a:latin typeface="Constantia" pitchFamily="18" charset="0"/>
              </a:rPr>
              <a:t>n. 1 Telecomandato per esami di radiologia – P.O. “Morelli” </a:t>
            </a:r>
          </a:p>
          <a:p>
            <a:r>
              <a:rPr lang="it-IT" sz="1400" dirty="0" smtClean="0">
                <a:solidFill>
                  <a:srgbClr val="002060"/>
                </a:solidFill>
                <a:latin typeface="Constantia" pitchFamily="18" charset="0"/>
              </a:rPr>
              <a:t>n. 1 Pensile di radiologia – P.O. “Riuniti”</a:t>
            </a:r>
          </a:p>
          <a:p>
            <a:endParaRPr lang="it-IT" sz="1400" dirty="0">
              <a:latin typeface="Constantia" pitchFamily="18" charset="0"/>
            </a:endParaRPr>
          </a:p>
          <a:p>
            <a:r>
              <a:rPr lang="it-IT" sz="1400" b="1" dirty="0">
                <a:solidFill>
                  <a:srgbClr val="C00000"/>
                </a:solidFill>
                <a:latin typeface="Constantia" pitchFamily="18" charset="0"/>
              </a:rPr>
              <a:t>Apparecchiature </a:t>
            </a:r>
            <a:r>
              <a:rPr lang="it-IT" sz="1400" b="1" dirty="0" smtClean="0">
                <a:solidFill>
                  <a:srgbClr val="C00000"/>
                </a:solidFill>
                <a:latin typeface="Constantia" pitchFamily="18" charset="0"/>
              </a:rPr>
              <a:t>già acquistate da installare</a:t>
            </a:r>
          </a:p>
          <a:p>
            <a:r>
              <a:rPr lang="it-IT" sz="1400" dirty="0" smtClean="0">
                <a:solidFill>
                  <a:srgbClr val="002060"/>
                </a:solidFill>
                <a:latin typeface="Constantia" pitchFamily="18" charset="0"/>
              </a:rPr>
              <a:t>n. 1 RMN da 3 </a:t>
            </a:r>
            <a:r>
              <a:rPr lang="it-IT" sz="1400" dirty="0" err="1" smtClean="0">
                <a:solidFill>
                  <a:srgbClr val="002060"/>
                </a:solidFill>
                <a:latin typeface="Constantia" pitchFamily="18" charset="0"/>
              </a:rPr>
              <a:t>tesla</a:t>
            </a:r>
            <a:r>
              <a:rPr lang="it-IT" sz="1400" dirty="0" smtClean="0">
                <a:solidFill>
                  <a:srgbClr val="002060"/>
                </a:solidFill>
                <a:latin typeface="Constantia" pitchFamily="18" charset="0"/>
              </a:rPr>
              <a:t> – P.O. “Morelli” </a:t>
            </a:r>
          </a:p>
          <a:p>
            <a:r>
              <a:rPr lang="it-IT" sz="1400" dirty="0" smtClean="0">
                <a:solidFill>
                  <a:srgbClr val="002060"/>
                </a:solidFill>
                <a:latin typeface="Constantia" pitchFamily="18" charset="0"/>
              </a:rPr>
              <a:t>n. 1 RMN da 1.5 </a:t>
            </a:r>
            <a:r>
              <a:rPr lang="it-IT" sz="1400" dirty="0" err="1" smtClean="0">
                <a:solidFill>
                  <a:srgbClr val="002060"/>
                </a:solidFill>
                <a:latin typeface="Constantia" pitchFamily="18" charset="0"/>
              </a:rPr>
              <a:t>tesla</a:t>
            </a:r>
            <a:r>
              <a:rPr lang="it-IT" sz="1400" dirty="0" smtClean="0">
                <a:solidFill>
                  <a:srgbClr val="002060"/>
                </a:solidFill>
                <a:latin typeface="Constantia" pitchFamily="18" charset="0"/>
              </a:rPr>
              <a:t> - P.O. “Riuniti”</a:t>
            </a:r>
          </a:p>
          <a:p>
            <a:r>
              <a:rPr lang="it-IT" sz="1400" dirty="0" smtClean="0">
                <a:solidFill>
                  <a:srgbClr val="002060"/>
                </a:solidFill>
                <a:latin typeface="Constantia" pitchFamily="18" charset="0"/>
              </a:rPr>
              <a:t>n. 1 TAC 256 </a:t>
            </a:r>
            <a:r>
              <a:rPr lang="it-IT" sz="1400" dirty="0" err="1" smtClean="0">
                <a:solidFill>
                  <a:srgbClr val="002060"/>
                </a:solidFill>
                <a:latin typeface="Constantia" pitchFamily="18" charset="0"/>
              </a:rPr>
              <a:t>slices</a:t>
            </a:r>
            <a:r>
              <a:rPr lang="it-IT" sz="1400" dirty="0" smtClean="0">
                <a:solidFill>
                  <a:srgbClr val="002060"/>
                </a:solidFill>
                <a:latin typeface="Constantia" pitchFamily="18" charset="0"/>
              </a:rPr>
              <a:t> – P.O. “Morelli”</a:t>
            </a:r>
          </a:p>
          <a:p>
            <a:r>
              <a:rPr lang="it-IT" sz="1400" dirty="0" smtClean="0">
                <a:solidFill>
                  <a:srgbClr val="002060"/>
                </a:solidFill>
                <a:latin typeface="Constantia" pitchFamily="18" charset="0"/>
              </a:rPr>
              <a:t>n. 2 Telecomandati per esami di radiologia - P.O. “Riuniti”</a:t>
            </a:r>
          </a:p>
          <a:p>
            <a:r>
              <a:rPr lang="it-IT" sz="1400" dirty="0" smtClean="0">
                <a:solidFill>
                  <a:srgbClr val="002060"/>
                </a:solidFill>
                <a:latin typeface="Constantia" pitchFamily="18" charset="0"/>
              </a:rPr>
              <a:t>n. </a:t>
            </a:r>
            <a:r>
              <a:rPr lang="it-IT" sz="1400" dirty="0">
                <a:solidFill>
                  <a:srgbClr val="002060"/>
                </a:solidFill>
                <a:latin typeface="Constantia" pitchFamily="18" charset="0"/>
              </a:rPr>
              <a:t>1 Telecomandato per esami di radiologia – P.O. “Morelli” </a:t>
            </a:r>
          </a:p>
          <a:p>
            <a:r>
              <a:rPr lang="it-IT" sz="1400" dirty="0" smtClean="0">
                <a:solidFill>
                  <a:srgbClr val="002060"/>
                </a:solidFill>
                <a:latin typeface="Constantia" pitchFamily="18" charset="0"/>
              </a:rPr>
              <a:t>n</a:t>
            </a:r>
            <a:r>
              <a:rPr lang="it-IT" sz="1400" dirty="0">
                <a:solidFill>
                  <a:srgbClr val="002060"/>
                </a:solidFill>
                <a:latin typeface="Constantia" pitchFamily="18" charset="0"/>
              </a:rPr>
              <a:t>. 1 </a:t>
            </a:r>
            <a:r>
              <a:rPr lang="it-IT" sz="1400" dirty="0" err="1">
                <a:solidFill>
                  <a:srgbClr val="002060"/>
                </a:solidFill>
                <a:latin typeface="Constantia" pitchFamily="18" charset="0"/>
              </a:rPr>
              <a:t>Ortopantomografo</a:t>
            </a:r>
            <a:r>
              <a:rPr lang="it-IT" sz="1400" dirty="0">
                <a:solidFill>
                  <a:srgbClr val="002060"/>
                </a:solidFill>
                <a:latin typeface="Constantia" pitchFamily="18" charset="0"/>
              </a:rPr>
              <a:t> digitale - P.O. “Riuniti”</a:t>
            </a:r>
          </a:p>
          <a:p>
            <a:r>
              <a:rPr lang="it-IT" sz="1400" dirty="0">
                <a:solidFill>
                  <a:srgbClr val="002060"/>
                </a:solidFill>
                <a:latin typeface="Constantia" pitchFamily="18" charset="0"/>
              </a:rPr>
              <a:t> </a:t>
            </a:r>
          </a:p>
          <a:p>
            <a:r>
              <a:rPr lang="it-IT" sz="1400" b="1" dirty="0">
                <a:solidFill>
                  <a:srgbClr val="C00000"/>
                </a:solidFill>
                <a:latin typeface="Constantia" pitchFamily="18" charset="0"/>
              </a:rPr>
              <a:t>Apparecchiature da acquistare</a:t>
            </a:r>
          </a:p>
          <a:p>
            <a:r>
              <a:rPr lang="it-IT" sz="1400" dirty="0">
                <a:solidFill>
                  <a:srgbClr val="002060"/>
                </a:solidFill>
                <a:latin typeface="Constantia" pitchFamily="18" charset="0"/>
              </a:rPr>
              <a:t>n. 1 TAC/Gamma Camera - P.O. “Riuniti”</a:t>
            </a:r>
          </a:p>
          <a:p>
            <a:r>
              <a:rPr lang="it-IT" sz="1400" dirty="0">
                <a:solidFill>
                  <a:srgbClr val="002060"/>
                </a:solidFill>
                <a:latin typeface="Constantia" pitchFamily="18" charset="0"/>
              </a:rPr>
              <a:t>n. 1 </a:t>
            </a:r>
            <a:r>
              <a:rPr lang="it-IT" sz="1400" dirty="0" err="1">
                <a:solidFill>
                  <a:srgbClr val="002060"/>
                </a:solidFill>
                <a:latin typeface="Constantia" pitchFamily="18" charset="0"/>
              </a:rPr>
              <a:t>Angiografo</a:t>
            </a:r>
            <a:r>
              <a:rPr lang="it-IT" sz="1400" dirty="0">
                <a:solidFill>
                  <a:srgbClr val="002060"/>
                </a:solidFill>
                <a:latin typeface="Constantia" pitchFamily="18" charset="0"/>
              </a:rPr>
              <a:t> biplano - P.O. “Riuniti”</a:t>
            </a:r>
          </a:p>
          <a:p>
            <a:r>
              <a:rPr lang="it-IT" sz="1400" dirty="0">
                <a:solidFill>
                  <a:srgbClr val="002060"/>
                </a:solidFill>
                <a:latin typeface="Constantia" pitchFamily="18" charset="0"/>
              </a:rPr>
              <a:t>n. 1 Acceleratore lineare – P.O. “Morelli” </a:t>
            </a:r>
            <a:endParaRPr lang="it-IT" sz="1400" dirty="0" smtClean="0">
              <a:solidFill>
                <a:srgbClr val="002060"/>
              </a:solidFill>
              <a:latin typeface="Constantia" pitchFamily="18" charset="0"/>
            </a:endParaRPr>
          </a:p>
          <a:p>
            <a:endParaRPr lang="it-IT" sz="1400" dirty="0" smtClean="0">
              <a:solidFill>
                <a:srgbClr val="002060"/>
              </a:solidFill>
              <a:latin typeface="Constantia" pitchFamily="18" charset="0"/>
            </a:endParaRPr>
          </a:p>
          <a:p>
            <a:pPr>
              <a:spcAft>
                <a:spcPts val="0"/>
              </a:spcAft>
            </a:pPr>
            <a:r>
              <a:rPr lang="it-IT" sz="1400" b="1" dirty="0" smtClean="0">
                <a:solidFill>
                  <a:srgbClr val="C00000"/>
                </a:solidFill>
                <a:latin typeface="Constantia" pitchFamily="18" charset="0"/>
              </a:rPr>
              <a:t>LAVORI</a:t>
            </a:r>
          </a:p>
          <a:p>
            <a:pPr>
              <a:spcAft>
                <a:spcPts val="0"/>
              </a:spcAft>
            </a:pPr>
            <a:r>
              <a:rPr lang="it-IT" sz="1400" dirty="0" smtClean="0">
                <a:solidFill>
                  <a:srgbClr val="002060"/>
                </a:solidFill>
                <a:latin typeface="Constantia" pitchFamily="18" charset="0"/>
              </a:rPr>
              <a:t>Realizzazione delle nuove sale operatorie di Oculistica.</a:t>
            </a:r>
          </a:p>
          <a:p>
            <a:pPr>
              <a:spcAft>
                <a:spcPts val="600"/>
              </a:spcAft>
            </a:pPr>
            <a:r>
              <a:rPr lang="it-IT" sz="1400" dirty="0" smtClean="0">
                <a:solidFill>
                  <a:srgbClr val="002060"/>
                </a:solidFill>
                <a:latin typeface="Constantia" pitchFamily="18" charset="0"/>
              </a:rPr>
              <a:t>Realizzazione della Holding e dell’accettazione del Pronto Soccorso.</a:t>
            </a:r>
            <a:endParaRPr lang="it-IT" dirty="0">
              <a:latin typeface="Constantia" pitchFamily="18" charset="0"/>
            </a:endParaRPr>
          </a:p>
        </p:txBody>
      </p:sp>
      <p:pic>
        <p:nvPicPr>
          <p:cNvPr id="4" name="Immagine 3" descr="WhatsApp Image 2025-09-30at 15.27.50.jpg"/>
          <p:cNvPicPr>
            <a:picLocks noChangeAspect="1"/>
          </p:cNvPicPr>
          <p:nvPr/>
        </p:nvPicPr>
        <p:blipFill>
          <a:blip r:embed="rId2" cstate="print"/>
          <a:stretch>
            <a:fillRect/>
          </a:stretch>
        </p:blipFill>
        <p:spPr>
          <a:xfrm>
            <a:off x="5072066" y="2964653"/>
            <a:ext cx="3714776" cy="2786082"/>
          </a:xfrm>
          <a:prstGeom prst="rect">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14348" y="785795"/>
            <a:ext cx="7572428" cy="642941"/>
          </a:xfrm>
        </p:spPr>
        <p:txBody>
          <a:bodyPr>
            <a:normAutofit fontScale="90000"/>
          </a:bodyPr>
          <a:lstStyle/>
          <a:p>
            <a:pPr algn="ctr" eaLnBrk="1" fontAlgn="auto" hangingPunct="1">
              <a:spcAft>
                <a:spcPts val="0"/>
              </a:spcAft>
              <a:defRPr/>
            </a:pPr>
            <a:r>
              <a:rPr lang="it-IT" dirty="0" smtClean="0"/>
              <a:t/>
            </a:r>
            <a:br>
              <a:rPr lang="it-IT" dirty="0" smtClean="0"/>
            </a:br>
            <a:r>
              <a:rPr lang="it-IT" sz="3200" dirty="0" smtClean="0"/>
              <a:t> </a:t>
            </a:r>
            <a:r>
              <a:rPr lang="it-IT" sz="2700" b="1" dirty="0" smtClean="0">
                <a:effectLst>
                  <a:outerShdw blurRad="38100" dist="38100" dir="2700000" algn="tl">
                    <a:srgbClr val="000000">
                      <a:alpha val="43137"/>
                    </a:srgbClr>
                  </a:outerShdw>
                </a:effectLst>
              </a:rPr>
              <a:t>Il sistema degli incarichi di Comparto</a:t>
            </a:r>
            <a:endParaRPr lang="it-IT" sz="2700" b="1" dirty="0">
              <a:effectLst>
                <a:outerShdw blurRad="38100" dist="38100" dir="2700000" algn="tl">
                  <a:srgbClr val="000000">
                    <a:alpha val="43137"/>
                  </a:srgbClr>
                </a:outerShdw>
              </a:effectLst>
            </a:endParaRPr>
          </a:p>
        </p:txBody>
      </p:sp>
      <p:sp>
        <p:nvSpPr>
          <p:cNvPr id="26627" name="CasellaDiTesto 4"/>
          <p:cNvSpPr txBox="1">
            <a:spLocks noChangeArrowheads="1"/>
          </p:cNvSpPr>
          <p:nvPr/>
        </p:nvSpPr>
        <p:spPr bwMode="auto">
          <a:xfrm>
            <a:off x="571472" y="1500174"/>
            <a:ext cx="7745441" cy="5632311"/>
          </a:xfrm>
          <a:prstGeom prst="rect">
            <a:avLst/>
          </a:prstGeom>
          <a:noFill/>
          <a:ln w="9525">
            <a:noFill/>
            <a:miter lim="800000"/>
            <a:headEnd/>
            <a:tailEnd/>
          </a:ln>
        </p:spPr>
        <p:txBody>
          <a:bodyPr wrap="square">
            <a:spAutoFit/>
          </a:bodyPr>
          <a:lstStyle/>
          <a:p>
            <a:pPr algn="just"/>
            <a:r>
              <a:rPr lang="it-IT" dirty="0">
                <a:solidFill>
                  <a:srgbClr val="002060"/>
                </a:solidFill>
                <a:latin typeface="Constantia" pitchFamily="18" charset="0"/>
              </a:rPr>
              <a:t>Attualmente in Azienda sono presenti soltanto </a:t>
            </a:r>
            <a:r>
              <a:rPr lang="it-IT" dirty="0" smtClean="0">
                <a:solidFill>
                  <a:srgbClr val="002060"/>
                </a:solidFill>
                <a:latin typeface="Constantia" pitchFamily="18" charset="0"/>
              </a:rPr>
              <a:t>19 </a:t>
            </a:r>
            <a:r>
              <a:rPr lang="it-IT" dirty="0">
                <a:solidFill>
                  <a:srgbClr val="002060"/>
                </a:solidFill>
                <a:latin typeface="Constantia" pitchFamily="18" charset="0"/>
              </a:rPr>
              <a:t>ex caposala insieme a diversi facenti funzione totalmente dipendenti dal Responsabile Medico.</a:t>
            </a:r>
          </a:p>
          <a:p>
            <a:pPr algn="just"/>
            <a:r>
              <a:rPr lang="it-IT" dirty="0">
                <a:solidFill>
                  <a:srgbClr val="002060"/>
                </a:solidFill>
                <a:latin typeface="Constantia" pitchFamily="18" charset="0"/>
              </a:rPr>
              <a:t>Nel corso del mese di settembre sono stati banditi avvisi per 54 incarichi di funzione organizzativa e 13 incarichi di funzione professionale, con l’obiettivo di:</a:t>
            </a:r>
          </a:p>
          <a:p>
            <a:pPr algn="just">
              <a:buFont typeface="Wingdings" pitchFamily="2" charset="2"/>
              <a:buChar char="Ø"/>
            </a:pPr>
            <a:r>
              <a:rPr lang="it-IT" dirty="0">
                <a:solidFill>
                  <a:srgbClr val="002060"/>
                </a:solidFill>
                <a:latin typeface="Constantia" pitchFamily="18" charset="0"/>
              </a:rPr>
              <a:t> avviare una dinamica gerarchica interna alle professioni per costruire una </a:t>
            </a:r>
            <a:r>
              <a:rPr lang="it-IT" dirty="0" err="1">
                <a:solidFill>
                  <a:srgbClr val="002060"/>
                </a:solidFill>
                <a:latin typeface="Constantia" pitchFamily="18" charset="0"/>
              </a:rPr>
              <a:t>governance</a:t>
            </a:r>
            <a:r>
              <a:rPr lang="it-IT" dirty="0">
                <a:solidFill>
                  <a:srgbClr val="002060"/>
                </a:solidFill>
                <a:latin typeface="Constantia" pitchFamily="18" charset="0"/>
              </a:rPr>
              <a:t> di supporto ai clinici adeguata alle necessita </a:t>
            </a:r>
            <a:r>
              <a:rPr lang="it-IT" dirty="0" smtClean="0">
                <a:solidFill>
                  <a:srgbClr val="002060"/>
                </a:solidFill>
                <a:latin typeface="Constantia" pitchFamily="18" charset="0"/>
              </a:rPr>
              <a:t>assistenziali;</a:t>
            </a:r>
            <a:endParaRPr lang="it-IT" dirty="0">
              <a:solidFill>
                <a:srgbClr val="002060"/>
              </a:solidFill>
              <a:latin typeface="Constantia" pitchFamily="18" charset="0"/>
            </a:endParaRPr>
          </a:p>
          <a:p>
            <a:pPr algn="just">
              <a:buFont typeface="Wingdings" pitchFamily="2" charset="2"/>
              <a:buChar char="Ø"/>
            </a:pPr>
            <a:r>
              <a:rPr lang="it-IT" dirty="0">
                <a:solidFill>
                  <a:srgbClr val="002060"/>
                </a:solidFill>
                <a:latin typeface="Constantia" pitchFamily="18" charset="0"/>
              </a:rPr>
              <a:t>assegnare un numero di incarichi commisurati alle esigenze </a:t>
            </a:r>
            <a:r>
              <a:rPr lang="it-IT" dirty="0" smtClean="0">
                <a:solidFill>
                  <a:srgbClr val="002060"/>
                </a:solidFill>
                <a:latin typeface="Constantia" pitchFamily="18" charset="0"/>
              </a:rPr>
              <a:t>organizzative;</a:t>
            </a:r>
            <a:endParaRPr lang="it-IT" dirty="0">
              <a:solidFill>
                <a:srgbClr val="002060"/>
              </a:solidFill>
              <a:latin typeface="Constantia" pitchFamily="18" charset="0"/>
            </a:endParaRPr>
          </a:p>
          <a:p>
            <a:pPr algn="just">
              <a:buFont typeface="Wingdings" pitchFamily="2" charset="2"/>
              <a:buChar char="Ø"/>
            </a:pPr>
            <a:r>
              <a:rPr lang="it-IT" dirty="0">
                <a:solidFill>
                  <a:srgbClr val="002060"/>
                </a:solidFill>
                <a:latin typeface="Constantia" pitchFamily="18" charset="0"/>
              </a:rPr>
              <a:t>assegnare incarichi professionali progettati in una logica di processo </a:t>
            </a:r>
            <a:r>
              <a:rPr lang="it-IT" dirty="0" smtClean="0">
                <a:solidFill>
                  <a:srgbClr val="002060"/>
                </a:solidFill>
                <a:latin typeface="Constantia" pitchFamily="18" charset="0"/>
              </a:rPr>
              <a:t>trasversale.</a:t>
            </a:r>
          </a:p>
          <a:p>
            <a:pPr algn="just"/>
            <a:endParaRPr lang="it-IT" sz="1100" dirty="0" smtClean="0">
              <a:solidFill>
                <a:srgbClr val="002060"/>
              </a:solidFill>
              <a:latin typeface="Constantia" pitchFamily="18" charset="0"/>
            </a:endParaRPr>
          </a:p>
          <a:p>
            <a:pPr algn="just"/>
            <a:r>
              <a:rPr lang="it-IT" dirty="0" smtClean="0">
                <a:solidFill>
                  <a:srgbClr val="002060"/>
                </a:solidFill>
                <a:latin typeface="Constantia" pitchFamily="18" charset="0"/>
              </a:rPr>
              <a:t>Con l’affidamento degli incarichi l’Azienda recupera un gap organizzativo rispetto alle altre realtà ospedaliere italiane, nell’ottica di una migliore </a:t>
            </a:r>
            <a:r>
              <a:rPr lang="it-IT" dirty="0" err="1" smtClean="0">
                <a:solidFill>
                  <a:srgbClr val="002060"/>
                </a:solidFill>
                <a:latin typeface="Constantia" pitchFamily="18" charset="0"/>
              </a:rPr>
              <a:t>Governance</a:t>
            </a:r>
            <a:r>
              <a:rPr lang="it-IT" dirty="0" smtClean="0">
                <a:solidFill>
                  <a:srgbClr val="002060"/>
                </a:solidFill>
                <a:latin typeface="Constantia" pitchFamily="18" charset="0"/>
              </a:rPr>
              <a:t> della presa in carico del Paziente.</a:t>
            </a:r>
            <a:endParaRPr lang="it-IT" dirty="0">
              <a:solidFill>
                <a:srgbClr val="002060"/>
              </a:solidFill>
              <a:latin typeface="Constantia" pitchFamily="18" charset="0"/>
            </a:endParaRPr>
          </a:p>
          <a:p>
            <a:pPr algn="just"/>
            <a:endParaRPr lang="it-IT" dirty="0">
              <a:latin typeface="Constantia" pitchFamily="18" charset="0"/>
            </a:endParaRPr>
          </a:p>
          <a:p>
            <a:pPr algn="just">
              <a:buFont typeface="Wingdings" pitchFamily="2" charset="2"/>
              <a:buChar char="Ø"/>
            </a:pPr>
            <a:r>
              <a:rPr lang="it-IT" dirty="0" smtClean="0">
                <a:solidFill>
                  <a:srgbClr val="002060"/>
                </a:solidFill>
                <a:latin typeface="Constantia" pitchFamily="18" charset="0"/>
              </a:rPr>
              <a:t>Concertazione dei Differenziali Economici Professionali (</a:t>
            </a:r>
            <a:r>
              <a:rPr lang="it-IT" b="1" dirty="0" smtClean="0">
                <a:solidFill>
                  <a:srgbClr val="002060"/>
                </a:solidFill>
                <a:latin typeface="Constantia" pitchFamily="18" charset="0"/>
              </a:rPr>
              <a:t>DEP</a:t>
            </a:r>
            <a:r>
              <a:rPr lang="it-IT" dirty="0" smtClean="0">
                <a:solidFill>
                  <a:srgbClr val="002060"/>
                </a:solidFill>
                <a:latin typeface="Constantia" pitchFamily="18" charset="0"/>
              </a:rPr>
              <a:t>) per il triennio 2024/2026, al fine di assicurare un avanzamento economico alla maggioranza dei lavoratori.</a:t>
            </a:r>
          </a:p>
          <a:p>
            <a:pPr algn="just">
              <a:buFont typeface="Wingdings" pitchFamily="2" charset="2"/>
              <a:buChar char="Ø"/>
            </a:pPr>
            <a:endParaRPr lang="it-IT" dirty="0">
              <a:latin typeface="Constantia" pitchFamily="18" charset="0"/>
            </a:endParaRPr>
          </a:p>
          <a:p>
            <a:endParaRPr lang="it-IT" dirty="0">
              <a:latin typeface="Constantia" pitchFamily="18" charset="0"/>
            </a:endParaRPr>
          </a:p>
        </p:txBody>
      </p:sp>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8313" y="928670"/>
            <a:ext cx="8229600" cy="701675"/>
          </a:xfrm>
        </p:spPr>
        <p:txBody>
          <a:bodyPr>
            <a:normAutofit fontScale="90000"/>
          </a:bodyPr>
          <a:lstStyle/>
          <a:p>
            <a:pPr algn="ctr" eaLnBrk="1" fontAlgn="auto" hangingPunct="1">
              <a:spcAft>
                <a:spcPts val="0"/>
              </a:spcAft>
              <a:defRPr/>
            </a:pPr>
            <a:r>
              <a:rPr lang="it-IT" dirty="0" smtClean="0">
                <a:solidFill>
                  <a:srgbClr val="FF0000"/>
                </a:solidFill>
              </a:rPr>
              <a:t/>
            </a:r>
            <a:br>
              <a:rPr lang="it-IT" dirty="0" smtClean="0">
                <a:solidFill>
                  <a:srgbClr val="FF0000"/>
                </a:solidFill>
              </a:rPr>
            </a:br>
            <a:endParaRPr lang="it-IT" sz="2700" b="1" dirty="0">
              <a:effectLst>
                <a:outerShdw blurRad="38100" dist="38100" dir="2700000" algn="tl">
                  <a:srgbClr val="000000">
                    <a:alpha val="43137"/>
                  </a:srgbClr>
                </a:outerShdw>
              </a:effectLst>
            </a:endParaRPr>
          </a:p>
        </p:txBody>
      </p:sp>
      <p:pic>
        <p:nvPicPr>
          <p:cNvPr id="5" name="Immagine 4" descr="Immagine.jpg"/>
          <p:cNvPicPr/>
          <p:nvPr/>
        </p:nvPicPr>
        <p:blipFill>
          <a:blip r:embed="rId2"/>
          <a:stretch>
            <a:fillRect/>
          </a:stretch>
        </p:blipFill>
        <p:spPr>
          <a:xfrm>
            <a:off x="1214414" y="1357298"/>
            <a:ext cx="6677304" cy="4347877"/>
          </a:xfrm>
          <a:prstGeom prst="rect">
            <a:avLst/>
          </a:prstGeom>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28625" y="1057275"/>
            <a:ext cx="8229600" cy="427038"/>
          </a:xfrm>
        </p:spPr>
        <p:txBody>
          <a:bodyPr>
            <a:normAutofit fontScale="90000"/>
          </a:bodyPr>
          <a:lstStyle/>
          <a:p>
            <a:pPr eaLnBrk="1" fontAlgn="auto" hangingPunct="1">
              <a:spcAft>
                <a:spcPts val="0"/>
              </a:spcAft>
              <a:defRPr/>
            </a:pPr>
            <a:r>
              <a:rPr lang="it-IT" dirty="0" smtClean="0"/>
              <a:t/>
            </a:r>
            <a:br>
              <a:rPr lang="it-IT" dirty="0" smtClean="0"/>
            </a:br>
            <a:r>
              <a:rPr lang="it-IT" sz="3200" dirty="0" smtClean="0"/>
              <a:t> </a:t>
            </a:r>
            <a:r>
              <a:rPr lang="it-IT" sz="2700" b="1" dirty="0" smtClean="0"/>
              <a:t>Monitoraggi sull’attività</a:t>
            </a:r>
            <a:endParaRPr lang="it-IT" sz="2700" b="1" i="1" dirty="0"/>
          </a:p>
        </p:txBody>
      </p:sp>
      <p:sp>
        <p:nvSpPr>
          <p:cNvPr id="10" name="CasellaDiTesto 9"/>
          <p:cNvSpPr txBox="1"/>
          <p:nvPr/>
        </p:nvSpPr>
        <p:spPr>
          <a:xfrm>
            <a:off x="500063" y="1481138"/>
            <a:ext cx="6929437" cy="2308225"/>
          </a:xfrm>
          <a:prstGeom prst="rect">
            <a:avLst/>
          </a:prstGeom>
          <a:noFill/>
        </p:spPr>
        <p:txBody>
          <a:bodyPr>
            <a:spAutoFit/>
          </a:bodyPr>
          <a:lstStyle/>
          <a:p>
            <a:pPr fontAlgn="auto">
              <a:spcBef>
                <a:spcPts val="0"/>
              </a:spcBef>
              <a:spcAft>
                <a:spcPts val="0"/>
              </a:spcAft>
              <a:defRPr/>
            </a:pPr>
            <a:r>
              <a:rPr lang="it-IT" dirty="0">
                <a:solidFill>
                  <a:srgbClr val="002060"/>
                </a:solidFill>
                <a:latin typeface="+mj-lt"/>
                <a:cs typeface="+mn-cs"/>
              </a:rPr>
              <a:t>Report mensili su:</a:t>
            </a:r>
          </a:p>
          <a:p>
            <a:pPr fontAlgn="auto">
              <a:spcBef>
                <a:spcPts val="0"/>
              </a:spcBef>
              <a:spcAft>
                <a:spcPts val="0"/>
              </a:spcAft>
              <a:buFont typeface="Arial" pitchFamily="34" charset="0"/>
              <a:buChar char="•"/>
              <a:defRPr/>
            </a:pPr>
            <a:r>
              <a:rPr lang="it-IT" dirty="0">
                <a:solidFill>
                  <a:srgbClr val="002060"/>
                </a:solidFill>
                <a:latin typeface="+mj-lt"/>
                <a:cs typeface="+mn-cs"/>
              </a:rPr>
              <a:t> attività di </a:t>
            </a:r>
            <a:r>
              <a:rPr lang="it-IT" dirty="0" smtClean="0">
                <a:solidFill>
                  <a:srgbClr val="002060"/>
                </a:solidFill>
                <a:latin typeface="+mj-lt"/>
                <a:cs typeface="+mn-cs"/>
              </a:rPr>
              <a:t>ricovero,</a:t>
            </a:r>
            <a:endParaRPr lang="it-IT" dirty="0">
              <a:solidFill>
                <a:srgbClr val="002060"/>
              </a:solidFill>
              <a:latin typeface="+mj-lt"/>
              <a:cs typeface="+mn-cs"/>
            </a:endParaRPr>
          </a:p>
          <a:p>
            <a:pPr fontAlgn="auto">
              <a:spcBef>
                <a:spcPts val="0"/>
              </a:spcBef>
              <a:spcAft>
                <a:spcPts val="0"/>
              </a:spcAft>
              <a:buFont typeface="Arial" pitchFamily="34" charset="0"/>
              <a:buChar char="•"/>
              <a:defRPr/>
            </a:pPr>
            <a:r>
              <a:rPr lang="it-IT" dirty="0">
                <a:solidFill>
                  <a:srgbClr val="002060"/>
                </a:solidFill>
                <a:latin typeface="+mj-lt"/>
                <a:cs typeface="+mn-cs"/>
              </a:rPr>
              <a:t> attività </a:t>
            </a:r>
            <a:r>
              <a:rPr lang="it-IT" dirty="0" smtClean="0">
                <a:solidFill>
                  <a:srgbClr val="002060"/>
                </a:solidFill>
                <a:latin typeface="+mj-lt"/>
                <a:cs typeface="+mn-cs"/>
              </a:rPr>
              <a:t>ambulatoriale,</a:t>
            </a:r>
            <a:endParaRPr lang="it-IT" dirty="0">
              <a:solidFill>
                <a:srgbClr val="002060"/>
              </a:solidFill>
              <a:latin typeface="+mj-lt"/>
              <a:cs typeface="+mn-cs"/>
            </a:endParaRPr>
          </a:p>
          <a:p>
            <a:pPr fontAlgn="auto">
              <a:spcBef>
                <a:spcPts val="0"/>
              </a:spcBef>
              <a:spcAft>
                <a:spcPts val="0"/>
              </a:spcAft>
              <a:buFont typeface="Arial" pitchFamily="34" charset="0"/>
              <a:buChar char="•"/>
              <a:defRPr/>
            </a:pPr>
            <a:r>
              <a:rPr lang="it-IT" dirty="0">
                <a:solidFill>
                  <a:srgbClr val="002060"/>
                </a:solidFill>
                <a:latin typeface="+mj-lt"/>
                <a:cs typeface="+mn-cs"/>
              </a:rPr>
              <a:t> attività di </a:t>
            </a:r>
            <a:r>
              <a:rPr lang="it-IT" dirty="0" err="1">
                <a:solidFill>
                  <a:srgbClr val="002060"/>
                </a:solidFill>
                <a:latin typeface="+mj-lt"/>
                <a:cs typeface="+mn-cs"/>
              </a:rPr>
              <a:t>day</a:t>
            </a:r>
            <a:r>
              <a:rPr lang="it-IT" dirty="0">
                <a:solidFill>
                  <a:srgbClr val="002060"/>
                </a:solidFill>
                <a:latin typeface="+mj-lt"/>
                <a:cs typeface="+mn-cs"/>
              </a:rPr>
              <a:t> </a:t>
            </a:r>
            <a:r>
              <a:rPr lang="it-IT" dirty="0" smtClean="0">
                <a:solidFill>
                  <a:srgbClr val="002060"/>
                </a:solidFill>
                <a:latin typeface="+mj-lt"/>
                <a:cs typeface="+mn-cs"/>
              </a:rPr>
              <a:t>hospital,</a:t>
            </a:r>
            <a:endParaRPr lang="it-IT" dirty="0">
              <a:solidFill>
                <a:srgbClr val="002060"/>
              </a:solidFill>
              <a:latin typeface="+mj-lt"/>
              <a:cs typeface="+mn-cs"/>
            </a:endParaRPr>
          </a:p>
          <a:p>
            <a:pPr fontAlgn="auto">
              <a:spcBef>
                <a:spcPts val="0"/>
              </a:spcBef>
              <a:spcAft>
                <a:spcPts val="0"/>
              </a:spcAft>
              <a:buFont typeface="Arial" pitchFamily="34" charset="0"/>
              <a:buChar char="•"/>
              <a:defRPr/>
            </a:pPr>
            <a:r>
              <a:rPr lang="it-IT" dirty="0">
                <a:solidFill>
                  <a:srgbClr val="002060"/>
                </a:solidFill>
                <a:latin typeface="+mj-lt"/>
                <a:cs typeface="+mn-cs"/>
              </a:rPr>
              <a:t> attività di Pronto </a:t>
            </a:r>
            <a:r>
              <a:rPr lang="it-IT" dirty="0" smtClean="0">
                <a:solidFill>
                  <a:srgbClr val="002060"/>
                </a:solidFill>
                <a:latin typeface="+mj-lt"/>
                <a:cs typeface="+mn-cs"/>
              </a:rPr>
              <a:t>Soccorso.</a:t>
            </a:r>
            <a:endParaRPr lang="it-IT" dirty="0">
              <a:solidFill>
                <a:srgbClr val="002060"/>
              </a:solidFill>
              <a:latin typeface="+mj-lt"/>
              <a:cs typeface="+mn-cs"/>
            </a:endParaRPr>
          </a:p>
          <a:p>
            <a:pPr fontAlgn="auto">
              <a:spcBef>
                <a:spcPts val="0"/>
              </a:spcBef>
              <a:spcAft>
                <a:spcPts val="0"/>
              </a:spcAft>
              <a:defRPr/>
            </a:pPr>
            <a:r>
              <a:rPr lang="it-IT" dirty="0">
                <a:latin typeface="+mn-lt"/>
                <a:cs typeface="+mn-cs"/>
              </a:rPr>
              <a:t> </a:t>
            </a:r>
          </a:p>
          <a:p>
            <a:pPr fontAlgn="auto">
              <a:spcBef>
                <a:spcPts val="0"/>
              </a:spcBef>
              <a:spcAft>
                <a:spcPts val="0"/>
              </a:spcAft>
              <a:defRPr/>
            </a:pPr>
            <a:endParaRPr lang="it-IT" dirty="0">
              <a:latin typeface="+mn-lt"/>
              <a:cs typeface="+mn-cs"/>
            </a:endParaRPr>
          </a:p>
          <a:p>
            <a:pPr fontAlgn="auto">
              <a:spcBef>
                <a:spcPts val="0"/>
              </a:spcBef>
              <a:spcAft>
                <a:spcPts val="0"/>
              </a:spcAft>
              <a:defRPr/>
            </a:pPr>
            <a:endParaRPr lang="it-IT" dirty="0">
              <a:latin typeface="+mn-lt"/>
              <a:cs typeface="+mn-cs"/>
            </a:endParaRPr>
          </a:p>
        </p:txBody>
      </p:sp>
      <p:sp>
        <p:nvSpPr>
          <p:cNvPr id="4" name="Titolo 1"/>
          <p:cNvSpPr txBox="1">
            <a:spLocks/>
          </p:cNvSpPr>
          <p:nvPr/>
        </p:nvSpPr>
        <p:spPr>
          <a:xfrm>
            <a:off x="500063" y="2928938"/>
            <a:ext cx="8229600" cy="571500"/>
          </a:xfrm>
          <a:prstGeom prst="rect">
            <a:avLst/>
          </a:prstGeom>
        </p:spPr>
        <p:txBody>
          <a:bodyPr lIns="0" rIns="0" bIns="0" anchor="b"/>
          <a:lstStyle/>
          <a:p>
            <a:pPr fontAlgn="auto">
              <a:lnSpc>
                <a:spcPts val="4500"/>
              </a:lnSpc>
              <a:spcAft>
                <a:spcPts val="0"/>
              </a:spcAft>
              <a:defRPr/>
            </a:pPr>
            <a:r>
              <a:rPr lang="it-IT" sz="2400" b="1" dirty="0">
                <a:solidFill>
                  <a:schemeClr val="accent1">
                    <a:lumMod val="50000"/>
                  </a:schemeClr>
                </a:solidFill>
                <a:latin typeface="+mj-lt"/>
                <a:ea typeface="+mj-ea"/>
                <a:cs typeface="+mj-cs"/>
              </a:rPr>
              <a:t>Monitoraggio Programma Nazionale Esiti (PNE) e formazione</a:t>
            </a:r>
            <a:endParaRPr lang="it-IT" sz="2400" dirty="0">
              <a:solidFill>
                <a:schemeClr val="accent1">
                  <a:lumMod val="50000"/>
                </a:schemeClr>
              </a:solidFill>
              <a:effectLst>
                <a:outerShdw blurRad="38100" dist="38100" dir="2700000" algn="tl">
                  <a:srgbClr val="000000">
                    <a:alpha val="43137"/>
                  </a:srgbClr>
                </a:outerShdw>
              </a:effectLst>
              <a:latin typeface="+mj-lt"/>
              <a:ea typeface="+mj-ea"/>
              <a:cs typeface="+mj-cs"/>
            </a:endParaRPr>
          </a:p>
        </p:txBody>
      </p:sp>
      <p:sp>
        <p:nvSpPr>
          <p:cNvPr id="5" name="CasellaDiTesto 4"/>
          <p:cNvSpPr txBox="1"/>
          <p:nvPr/>
        </p:nvSpPr>
        <p:spPr>
          <a:xfrm>
            <a:off x="428625" y="3357563"/>
            <a:ext cx="8215313" cy="738187"/>
          </a:xfrm>
          <a:prstGeom prst="rect">
            <a:avLst/>
          </a:prstGeom>
          <a:noFill/>
        </p:spPr>
        <p:txBody>
          <a:bodyPr>
            <a:spAutoFit/>
          </a:bodyPr>
          <a:lstStyle/>
          <a:p>
            <a:pPr fontAlgn="auto">
              <a:spcBef>
                <a:spcPts val="0"/>
              </a:spcBef>
              <a:spcAft>
                <a:spcPts val="0"/>
              </a:spcAft>
              <a:defRPr/>
            </a:pPr>
            <a:r>
              <a:rPr lang="it-IT" dirty="0">
                <a:latin typeface="+mn-lt"/>
                <a:cs typeface="+mn-cs"/>
              </a:rPr>
              <a:t> </a:t>
            </a:r>
          </a:p>
          <a:p>
            <a:pPr fontAlgn="auto">
              <a:spcBef>
                <a:spcPts val="0"/>
              </a:spcBef>
              <a:spcAft>
                <a:spcPts val="0"/>
              </a:spcAft>
              <a:defRPr/>
            </a:pPr>
            <a:r>
              <a:rPr lang="it-IT" sz="2400" b="1" dirty="0">
                <a:solidFill>
                  <a:schemeClr val="accent1">
                    <a:lumMod val="50000"/>
                  </a:schemeClr>
                </a:solidFill>
                <a:latin typeface="+mj-lt"/>
                <a:ea typeface="+mj-ea"/>
                <a:cs typeface="+mj-cs"/>
              </a:rPr>
              <a:t>Monitoraggio AGENAS sulle aziende ospedaliere pubbliche</a:t>
            </a:r>
          </a:p>
        </p:txBody>
      </p:sp>
      <p:sp>
        <p:nvSpPr>
          <p:cNvPr id="6" name="CasellaDiTesto 5"/>
          <p:cNvSpPr txBox="1"/>
          <p:nvPr/>
        </p:nvSpPr>
        <p:spPr>
          <a:xfrm>
            <a:off x="450850" y="3933825"/>
            <a:ext cx="7764463" cy="2677656"/>
          </a:xfrm>
          <a:prstGeom prst="rect">
            <a:avLst/>
          </a:prstGeom>
          <a:noFill/>
        </p:spPr>
        <p:txBody>
          <a:bodyPr>
            <a:spAutoFit/>
          </a:bodyPr>
          <a:lstStyle/>
          <a:p>
            <a:pPr fontAlgn="auto">
              <a:spcBef>
                <a:spcPts val="0"/>
              </a:spcBef>
              <a:spcAft>
                <a:spcPts val="0"/>
              </a:spcAft>
              <a:defRPr/>
            </a:pPr>
            <a:r>
              <a:rPr lang="it-IT" dirty="0">
                <a:latin typeface="+mn-lt"/>
                <a:cs typeface="+mn-cs"/>
              </a:rPr>
              <a:t> </a:t>
            </a:r>
            <a:endParaRPr lang="it-IT" sz="2400" dirty="0">
              <a:latin typeface="+mn-lt"/>
              <a:cs typeface="+mn-cs"/>
            </a:endParaRPr>
          </a:p>
          <a:p>
            <a:pPr fontAlgn="auto">
              <a:spcBef>
                <a:spcPts val="0"/>
              </a:spcBef>
              <a:spcAft>
                <a:spcPts val="0"/>
              </a:spcAft>
              <a:defRPr/>
            </a:pPr>
            <a:r>
              <a:rPr lang="it-IT" sz="2400" b="1" dirty="0">
                <a:solidFill>
                  <a:schemeClr val="accent1">
                    <a:lumMod val="50000"/>
                  </a:schemeClr>
                </a:solidFill>
                <a:latin typeface="+mj-lt"/>
                <a:ea typeface="+mj-ea"/>
                <a:cs typeface="+mj-cs"/>
              </a:rPr>
              <a:t>Monitoraggio obiettivi di budget</a:t>
            </a:r>
          </a:p>
          <a:p>
            <a:pPr fontAlgn="auto">
              <a:spcBef>
                <a:spcPts val="0"/>
              </a:spcBef>
              <a:spcAft>
                <a:spcPts val="0"/>
              </a:spcAft>
              <a:defRPr/>
            </a:pPr>
            <a:endParaRPr lang="it-IT" sz="600" dirty="0">
              <a:latin typeface="+mj-lt"/>
              <a:cs typeface="+mn-cs"/>
            </a:endParaRPr>
          </a:p>
          <a:p>
            <a:pPr fontAlgn="auto">
              <a:spcBef>
                <a:spcPts val="0"/>
              </a:spcBef>
              <a:spcAft>
                <a:spcPts val="0"/>
              </a:spcAft>
              <a:defRPr/>
            </a:pPr>
            <a:r>
              <a:rPr lang="it-IT" dirty="0">
                <a:solidFill>
                  <a:srgbClr val="002060"/>
                </a:solidFill>
                <a:latin typeface="+mj-lt"/>
                <a:cs typeface="+mn-cs"/>
              </a:rPr>
              <a:t>RISULTATI:</a:t>
            </a:r>
          </a:p>
          <a:p>
            <a:pPr fontAlgn="auto">
              <a:spcBef>
                <a:spcPts val="0"/>
              </a:spcBef>
              <a:spcAft>
                <a:spcPts val="0"/>
              </a:spcAft>
              <a:buFont typeface="Wingdings" pitchFamily="2" charset="2"/>
              <a:buChar char="ü"/>
              <a:defRPr/>
            </a:pPr>
            <a:r>
              <a:rPr lang="it-IT" dirty="0">
                <a:solidFill>
                  <a:srgbClr val="002060"/>
                </a:solidFill>
                <a:latin typeface="+mj-lt"/>
                <a:cs typeface="+mn-cs"/>
              </a:rPr>
              <a:t>Efficientamento del </a:t>
            </a:r>
            <a:r>
              <a:rPr lang="it-IT" dirty="0" smtClean="0">
                <a:solidFill>
                  <a:srgbClr val="002060"/>
                </a:solidFill>
                <a:latin typeface="+mj-lt"/>
                <a:cs typeface="+mn-cs"/>
              </a:rPr>
              <a:t>sistema,</a:t>
            </a:r>
            <a:endParaRPr lang="it-IT" dirty="0">
              <a:solidFill>
                <a:srgbClr val="002060"/>
              </a:solidFill>
              <a:latin typeface="+mj-lt"/>
              <a:cs typeface="+mn-cs"/>
            </a:endParaRPr>
          </a:p>
          <a:p>
            <a:pPr fontAlgn="auto">
              <a:spcBef>
                <a:spcPts val="0"/>
              </a:spcBef>
              <a:spcAft>
                <a:spcPts val="0"/>
              </a:spcAft>
              <a:buFont typeface="Wingdings" pitchFamily="2" charset="2"/>
              <a:buChar char="ü"/>
              <a:defRPr/>
            </a:pPr>
            <a:r>
              <a:rPr lang="it-IT" dirty="0">
                <a:solidFill>
                  <a:srgbClr val="002060"/>
                </a:solidFill>
                <a:latin typeface="+mj-lt"/>
                <a:cs typeface="+mn-cs"/>
              </a:rPr>
              <a:t>Miglioramento dei principali indicatori di performance (tasso di </a:t>
            </a:r>
            <a:r>
              <a:rPr lang="it-IT" dirty="0" smtClean="0">
                <a:solidFill>
                  <a:srgbClr val="002060"/>
                </a:solidFill>
                <a:latin typeface="+mj-lt"/>
                <a:cs typeface="+mn-cs"/>
              </a:rPr>
              <a:t>occupazione, </a:t>
            </a:r>
            <a:r>
              <a:rPr lang="it-IT" dirty="0">
                <a:solidFill>
                  <a:srgbClr val="002060"/>
                </a:solidFill>
                <a:latin typeface="+mj-lt"/>
                <a:cs typeface="+mn-cs"/>
              </a:rPr>
              <a:t>posti letto, peso medio DRG, percentuale DRG chirurgici, degenza preoperatoria</a:t>
            </a:r>
            <a:r>
              <a:rPr lang="it-IT" dirty="0" smtClean="0">
                <a:solidFill>
                  <a:srgbClr val="002060"/>
                </a:solidFill>
                <a:latin typeface="+mj-lt"/>
                <a:cs typeface="+mn-cs"/>
              </a:rPr>
              <a:t>),</a:t>
            </a:r>
            <a:endParaRPr lang="it-IT" dirty="0">
              <a:solidFill>
                <a:srgbClr val="002060"/>
              </a:solidFill>
              <a:latin typeface="+mj-lt"/>
              <a:cs typeface="+mn-cs"/>
            </a:endParaRPr>
          </a:p>
          <a:p>
            <a:pPr fontAlgn="auto">
              <a:spcBef>
                <a:spcPts val="0"/>
              </a:spcBef>
              <a:spcAft>
                <a:spcPts val="0"/>
              </a:spcAft>
              <a:buFont typeface="Wingdings" pitchFamily="2" charset="2"/>
              <a:buChar char="ü"/>
              <a:defRPr/>
            </a:pPr>
            <a:r>
              <a:rPr lang="it-IT" dirty="0">
                <a:solidFill>
                  <a:srgbClr val="002060"/>
                </a:solidFill>
                <a:latin typeface="+mj-lt"/>
                <a:cs typeface="+mn-cs"/>
              </a:rPr>
              <a:t>Miglioramento dei tempi di attesa per classi di </a:t>
            </a:r>
            <a:r>
              <a:rPr lang="it-IT" dirty="0" smtClean="0">
                <a:solidFill>
                  <a:srgbClr val="002060"/>
                </a:solidFill>
                <a:latin typeface="+mj-lt"/>
                <a:cs typeface="+mn-cs"/>
              </a:rPr>
              <a:t>priorità.</a:t>
            </a:r>
            <a:endParaRPr lang="it-IT" sz="2400" b="1" dirty="0">
              <a:solidFill>
                <a:schemeClr val="accent1">
                  <a:lumMod val="50000"/>
                </a:schemeClr>
              </a:solidFill>
              <a:latin typeface="+mj-lt"/>
              <a:ea typeface="+mj-ea"/>
              <a:cs typeface="+mj-cs"/>
            </a:endParaRPr>
          </a:p>
        </p:txBody>
      </p:sp>
      <p:pic>
        <p:nvPicPr>
          <p:cNvPr id="7" name="Immagine 6" descr="AdobeStock_57054657.jpg"/>
          <p:cNvPicPr>
            <a:picLocks noChangeAspect="1"/>
          </p:cNvPicPr>
          <p:nvPr/>
        </p:nvPicPr>
        <p:blipFill>
          <a:blip r:embed="rId2" cstate="print"/>
          <a:stretch>
            <a:fillRect/>
          </a:stretch>
        </p:blipFill>
        <p:spPr>
          <a:xfrm>
            <a:off x="3779912" y="836712"/>
            <a:ext cx="3168352" cy="2112235"/>
          </a:xfrm>
          <a:prstGeom prst="ellipse">
            <a:avLst/>
          </a:prstGeom>
          <a:ln>
            <a:noFill/>
          </a:ln>
          <a:effectLst>
            <a:softEdge rad="112500"/>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Immagine 6" descr="Ospedale logo.png"/>
          <p:cNvPicPr>
            <a:picLocks noChangeAspect="1"/>
          </p:cNvPicPr>
          <p:nvPr/>
        </p:nvPicPr>
        <p:blipFill>
          <a:blip r:embed="rId2" cstate="print"/>
          <a:srcRect/>
          <a:stretch>
            <a:fillRect/>
          </a:stretch>
        </p:blipFill>
        <p:spPr bwMode="auto">
          <a:xfrm>
            <a:off x="7804180" y="214290"/>
            <a:ext cx="982662" cy="984250"/>
          </a:xfrm>
          <a:prstGeom prst="rect">
            <a:avLst/>
          </a:prstGeom>
          <a:noFill/>
          <a:ln w="9525">
            <a:noFill/>
            <a:miter lim="800000"/>
            <a:headEnd/>
            <a:tailEnd/>
          </a:ln>
        </p:spPr>
      </p:pic>
      <p:graphicFrame>
        <p:nvGraphicFramePr>
          <p:cNvPr id="9" name="Grafico 8"/>
          <p:cNvGraphicFramePr>
            <a:graphicFrameLocks/>
          </p:cNvGraphicFramePr>
          <p:nvPr/>
        </p:nvGraphicFramePr>
        <p:xfrm>
          <a:off x="2000232" y="3429000"/>
          <a:ext cx="7010400" cy="33147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2" name="Tabella 11"/>
          <p:cNvGraphicFramePr>
            <a:graphicFrameLocks noGrp="1"/>
          </p:cNvGraphicFramePr>
          <p:nvPr/>
        </p:nvGraphicFramePr>
        <p:xfrm>
          <a:off x="285720" y="1357298"/>
          <a:ext cx="3500463" cy="1965960"/>
        </p:xfrm>
        <a:graphic>
          <a:graphicData uri="http://schemas.openxmlformats.org/drawingml/2006/table">
            <a:tbl>
              <a:tblPr/>
              <a:tblGrid>
                <a:gridCol w="1208072"/>
                <a:gridCol w="651694"/>
                <a:gridCol w="546899"/>
                <a:gridCol w="546899"/>
                <a:gridCol w="546899"/>
              </a:tblGrid>
              <a:tr h="152829">
                <a:tc gridSpan="5">
                  <a:txBody>
                    <a:bodyPr/>
                    <a:lstStyle/>
                    <a:p>
                      <a:pPr algn="ctr" rtl="0" fontAlgn="b"/>
                      <a:r>
                        <a:rPr lang="it-IT" sz="1100" b="1" i="0" u="none" strike="noStrike" dirty="0">
                          <a:solidFill>
                            <a:srgbClr val="002060"/>
                          </a:solidFill>
                          <a:latin typeface="Calibri"/>
                        </a:rPr>
                        <a:t>RISORSE UMANE </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solidFill>
                      <a:srgbClr val="DBE5F1"/>
                    </a:solidFill>
                  </a:tcPr>
                </a:tc>
                <a:tc hMerge="1">
                  <a:txBody>
                    <a:bodyPr/>
                    <a:lstStyle/>
                    <a:p>
                      <a:endParaRPr lang="it-IT"/>
                    </a:p>
                  </a:txBody>
                  <a:tcPr/>
                </a:tc>
                <a:tc hMerge="1">
                  <a:txBody>
                    <a:bodyPr/>
                    <a:lstStyle/>
                    <a:p>
                      <a:endParaRPr lang="it-IT"/>
                    </a:p>
                  </a:txBody>
                  <a:tcPr/>
                </a:tc>
                <a:tc hMerge="1">
                  <a:txBody>
                    <a:bodyPr/>
                    <a:lstStyle/>
                    <a:p>
                      <a:endParaRPr lang="it-IT"/>
                    </a:p>
                  </a:txBody>
                  <a:tcPr/>
                </a:tc>
                <a:tc hMerge="1">
                  <a:txBody>
                    <a:bodyPr/>
                    <a:lstStyle/>
                    <a:p>
                      <a:endParaRPr lang="it-IT"/>
                    </a:p>
                  </a:txBody>
                  <a:tcPr/>
                </a:tc>
              </a:tr>
              <a:tr h="262960">
                <a:tc>
                  <a:txBody>
                    <a:bodyPr/>
                    <a:lstStyle/>
                    <a:p>
                      <a:pPr algn="ctr" rtl="0" fontAlgn="ctr"/>
                      <a:r>
                        <a:rPr lang="it-IT" sz="800" b="1" i="0" u="none" strike="noStrike">
                          <a:solidFill>
                            <a:srgbClr val="002060"/>
                          </a:solidFill>
                          <a:latin typeface="Calibri"/>
                        </a:rPr>
                        <a:t>RUOLO GIURIDICO</a:t>
                      </a:r>
                      <a:r>
                        <a:rPr lang="it-IT" sz="1100" b="0" i="0" u="none" strike="noStrike">
                          <a:solidFill>
                            <a:srgbClr val="002060"/>
                          </a:solidFill>
                          <a:latin typeface="Calibri"/>
                        </a:rPr>
                        <a:t> </a:t>
                      </a:r>
                      <a:endParaRPr lang="it-IT" sz="800" b="1" i="0" u="none" strike="noStrike">
                        <a:solidFill>
                          <a:srgbClr val="002060"/>
                        </a:solidFill>
                        <a:latin typeface="Calibri"/>
                      </a:endParaRPr>
                    </a:p>
                  </a:txBody>
                  <a:tcPr marL="0" marR="0" marT="0" marB="0" anchor="ctr">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solidFill>
                      <a:srgbClr val="DBE5F1"/>
                    </a:solidFill>
                  </a:tcPr>
                </a:tc>
                <a:tc>
                  <a:txBody>
                    <a:bodyPr/>
                    <a:lstStyle/>
                    <a:p>
                      <a:pPr algn="ctr" rtl="0" fontAlgn="ctr"/>
                      <a:r>
                        <a:rPr lang="it-IT" sz="800" b="1" i="0" u="none" strike="noStrike">
                          <a:solidFill>
                            <a:srgbClr val="002060"/>
                          </a:solidFill>
                          <a:latin typeface="Calibri"/>
                        </a:rPr>
                        <a:t>PROFILO</a:t>
                      </a:r>
                      <a:r>
                        <a:rPr lang="it-IT" sz="1100" b="0" i="0" u="none" strike="noStrike">
                          <a:solidFill>
                            <a:srgbClr val="002060"/>
                          </a:solidFill>
                          <a:latin typeface="Calibri"/>
                        </a:rPr>
                        <a:t> </a:t>
                      </a:r>
                      <a:endParaRPr lang="it-IT" sz="800" b="1" i="0" u="none" strike="noStrike">
                        <a:solidFill>
                          <a:srgbClr val="002060"/>
                        </a:solidFill>
                        <a:latin typeface="Calibri"/>
                      </a:endParaRPr>
                    </a:p>
                  </a:txBody>
                  <a:tcPr marL="0" marR="0" marT="0" marB="0" anchor="ctr">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solidFill>
                      <a:srgbClr val="DBE5F1"/>
                    </a:solidFill>
                  </a:tcPr>
                </a:tc>
                <a:tc>
                  <a:txBody>
                    <a:bodyPr/>
                    <a:lstStyle/>
                    <a:p>
                      <a:pPr algn="ctr" rtl="0" fontAlgn="ctr"/>
                      <a:r>
                        <a:rPr lang="it-IT" sz="800" b="1" i="0" u="none" strike="noStrike">
                          <a:solidFill>
                            <a:srgbClr val="FFFFFF"/>
                          </a:solidFill>
                          <a:latin typeface="Calibri"/>
                        </a:rPr>
                        <a:t>Presenti al 30/09/2024</a:t>
                      </a:r>
                      <a:r>
                        <a:rPr lang="it-IT" sz="1100" b="0" i="0" u="none" strike="noStrike">
                          <a:solidFill>
                            <a:srgbClr val="FFFFFF"/>
                          </a:solidFill>
                          <a:latin typeface="Calibri"/>
                        </a:rPr>
                        <a:t> </a:t>
                      </a:r>
                      <a:endParaRPr lang="it-IT" sz="800" b="1" i="0" u="none" strike="noStrike">
                        <a:solidFill>
                          <a:srgbClr val="FFFFFF"/>
                        </a:solidFill>
                        <a:latin typeface="Calibri"/>
                      </a:endParaRPr>
                    </a:p>
                  </a:txBody>
                  <a:tcPr marL="0" marR="0" marT="0" marB="0" anchor="ctr">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solidFill>
                      <a:srgbClr val="C00000"/>
                    </a:solidFill>
                  </a:tcPr>
                </a:tc>
                <a:tc>
                  <a:txBody>
                    <a:bodyPr/>
                    <a:lstStyle/>
                    <a:p>
                      <a:pPr algn="ctr" rtl="0" fontAlgn="ctr"/>
                      <a:r>
                        <a:rPr lang="it-IT" sz="800" b="1" i="0" u="none" strike="noStrike">
                          <a:solidFill>
                            <a:srgbClr val="FFFFFF"/>
                          </a:solidFill>
                          <a:latin typeface="Calibri"/>
                        </a:rPr>
                        <a:t>Presenti al 30/09/2025</a:t>
                      </a:r>
                      <a:r>
                        <a:rPr lang="it-IT" sz="1100" b="0" i="0" u="none" strike="noStrike">
                          <a:solidFill>
                            <a:srgbClr val="FFFFFF"/>
                          </a:solidFill>
                          <a:latin typeface="Calibri"/>
                        </a:rPr>
                        <a:t> </a:t>
                      </a:r>
                      <a:endParaRPr lang="it-IT" sz="800" b="1" i="0" u="none" strike="noStrike">
                        <a:solidFill>
                          <a:srgbClr val="FFFFFF"/>
                        </a:solidFill>
                        <a:latin typeface="Calibri"/>
                      </a:endParaRPr>
                    </a:p>
                  </a:txBody>
                  <a:tcPr marL="0" marR="0" marT="0" marB="0" anchor="ctr">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solidFill>
                      <a:srgbClr val="C00000"/>
                    </a:solidFill>
                  </a:tcPr>
                </a:tc>
                <a:tc>
                  <a:txBody>
                    <a:bodyPr/>
                    <a:lstStyle/>
                    <a:p>
                      <a:pPr algn="ctr" rtl="0" fontAlgn="ctr"/>
                      <a:r>
                        <a:rPr lang="it-IT" sz="800" b="1" i="0" u="none" strike="noStrike">
                          <a:solidFill>
                            <a:srgbClr val="FFFFFF"/>
                          </a:solidFill>
                          <a:latin typeface="Calibri"/>
                        </a:rPr>
                        <a:t>Delta 2025/2024</a:t>
                      </a:r>
                    </a:p>
                  </a:txBody>
                  <a:tcPr marL="0" marR="0" marT="0" marB="0" anchor="ctr">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solidFill>
                      <a:srgbClr val="538ED5"/>
                    </a:solidFill>
                  </a:tcPr>
                </a:tc>
              </a:tr>
              <a:tr h="152240">
                <a:tc>
                  <a:txBody>
                    <a:bodyPr/>
                    <a:lstStyle/>
                    <a:p>
                      <a:pPr algn="l" rtl="0" fontAlgn="b"/>
                      <a:r>
                        <a:rPr lang="it-IT" sz="800" b="1" i="0" u="none" strike="noStrike" dirty="0" smtClean="0">
                          <a:solidFill>
                            <a:srgbClr val="002060"/>
                          </a:solidFill>
                          <a:latin typeface="Calibri"/>
                        </a:rPr>
                        <a:t>RUOLO </a:t>
                      </a:r>
                      <a:r>
                        <a:rPr lang="it-IT" sz="800" b="1" i="0" u="none" strike="noStrike" dirty="0">
                          <a:solidFill>
                            <a:srgbClr val="002060"/>
                          </a:solidFill>
                          <a:latin typeface="Calibri"/>
                        </a:rPr>
                        <a:t>AMMINISTRATIVO</a:t>
                      </a:r>
                      <a:r>
                        <a:rPr lang="it-IT" sz="1100" b="1" i="0" u="none" strike="noStrike" dirty="0">
                          <a:solidFill>
                            <a:srgbClr val="002060"/>
                          </a:solidFill>
                          <a:latin typeface="Calibri"/>
                        </a:rPr>
                        <a:t> </a:t>
                      </a:r>
                      <a:endParaRPr lang="it-IT" sz="800" b="1" i="0" u="none" strike="noStrike" dirty="0">
                        <a:solidFill>
                          <a:srgbClr val="002060"/>
                        </a:solidFill>
                        <a:latin typeface="Calibri"/>
                      </a:endParaRP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dirty="0">
                          <a:solidFill>
                            <a:srgbClr val="002060"/>
                          </a:solidFill>
                          <a:latin typeface="Calibri"/>
                        </a:rPr>
                        <a:t>DIRIGENTE</a:t>
                      </a:r>
                      <a:r>
                        <a:rPr lang="it-IT" sz="1100" b="1" i="0" u="none" strike="noStrike" dirty="0">
                          <a:solidFill>
                            <a:srgbClr val="002060"/>
                          </a:solidFill>
                          <a:latin typeface="Calibri"/>
                        </a:rPr>
                        <a:t> </a:t>
                      </a:r>
                      <a:endParaRPr lang="it-IT" sz="800" b="1" i="0" u="none" strike="noStrike" dirty="0">
                        <a:solidFill>
                          <a:srgbClr val="002060"/>
                        </a:solidFill>
                        <a:latin typeface="Calibri"/>
                      </a:endParaRP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dirty="0">
                          <a:solidFill>
                            <a:srgbClr val="002060"/>
                          </a:solidFill>
                          <a:latin typeface="Calibri"/>
                        </a:rPr>
                        <a:t>4</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a:solidFill>
                            <a:srgbClr val="002060"/>
                          </a:solidFill>
                          <a:latin typeface="Calibri"/>
                        </a:rPr>
                        <a:t>3</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a:solidFill>
                            <a:srgbClr val="002060"/>
                          </a:solidFill>
                          <a:latin typeface="Calibri"/>
                        </a:rPr>
                        <a:t>-1</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r>
              <a:tr h="152240">
                <a:tc>
                  <a:txBody>
                    <a:bodyPr/>
                    <a:lstStyle/>
                    <a:p>
                      <a:pPr algn="l" rtl="0" fontAlgn="b"/>
                      <a:r>
                        <a:rPr lang="it-IT" sz="800" b="1" i="0" u="none" strike="noStrike">
                          <a:solidFill>
                            <a:srgbClr val="002060"/>
                          </a:solidFill>
                          <a:latin typeface="Calibri"/>
                        </a:rPr>
                        <a:t> </a:t>
                      </a:r>
                      <a:r>
                        <a:rPr lang="it-IT" sz="1100" b="1" i="0" u="none" strike="noStrike">
                          <a:solidFill>
                            <a:srgbClr val="002060"/>
                          </a:solidFill>
                          <a:latin typeface="Calibri"/>
                        </a:rPr>
                        <a:t> </a:t>
                      </a:r>
                      <a:endParaRPr lang="it-IT" sz="800" b="1" i="0" u="none" strike="noStrike">
                        <a:solidFill>
                          <a:srgbClr val="002060"/>
                        </a:solidFill>
                        <a:latin typeface="Calibri"/>
                      </a:endParaRP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dirty="0">
                          <a:solidFill>
                            <a:srgbClr val="002060"/>
                          </a:solidFill>
                          <a:latin typeface="Calibri"/>
                        </a:rPr>
                        <a:t>COMPARTO</a:t>
                      </a:r>
                      <a:r>
                        <a:rPr lang="it-IT" sz="1100" b="1" i="0" u="none" strike="noStrike" dirty="0">
                          <a:solidFill>
                            <a:srgbClr val="002060"/>
                          </a:solidFill>
                          <a:latin typeface="Calibri"/>
                        </a:rPr>
                        <a:t> </a:t>
                      </a:r>
                      <a:endParaRPr lang="it-IT" sz="800" b="1" i="0" u="none" strike="noStrike" dirty="0">
                        <a:solidFill>
                          <a:srgbClr val="002060"/>
                        </a:solidFill>
                        <a:latin typeface="Calibri"/>
                      </a:endParaRP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dirty="0">
                          <a:solidFill>
                            <a:srgbClr val="002060"/>
                          </a:solidFill>
                          <a:latin typeface="Calibri"/>
                        </a:rPr>
                        <a:t>91</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dirty="0">
                          <a:solidFill>
                            <a:srgbClr val="002060"/>
                          </a:solidFill>
                          <a:latin typeface="Calibri"/>
                        </a:rPr>
                        <a:t>89</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a:solidFill>
                            <a:srgbClr val="002060"/>
                          </a:solidFill>
                          <a:latin typeface="Calibri"/>
                        </a:rPr>
                        <a:t>-2</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r>
              <a:tr h="152240">
                <a:tc>
                  <a:txBody>
                    <a:bodyPr/>
                    <a:lstStyle/>
                    <a:p>
                      <a:pPr algn="l" rtl="0" fontAlgn="b"/>
                      <a:r>
                        <a:rPr lang="it-IT" sz="800" b="1" i="0" u="none" strike="noStrike">
                          <a:solidFill>
                            <a:srgbClr val="002060"/>
                          </a:solidFill>
                          <a:latin typeface="Calibri"/>
                        </a:rPr>
                        <a:t>RUOLO PROFESSIONALE</a:t>
                      </a:r>
                      <a:r>
                        <a:rPr lang="it-IT" sz="1100" b="1" i="0" u="none" strike="noStrike">
                          <a:solidFill>
                            <a:srgbClr val="002060"/>
                          </a:solidFill>
                          <a:latin typeface="Calibri"/>
                        </a:rPr>
                        <a:t> </a:t>
                      </a:r>
                      <a:endParaRPr lang="it-IT" sz="800" b="1" i="0" u="none" strike="noStrike">
                        <a:solidFill>
                          <a:srgbClr val="002060"/>
                        </a:solidFill>
                        <a:latin typeface="Calibri"/>
                      </a:endParaRP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dirty="0">
                          <a:solidFill>
                            <a:srgbClr val="002060"/>
                          </a:solidFill>
                          <a:latin typeface="Calibri"/>
                        </a:rPr>
                        <a:t>DIRIGENTE</a:t>
                      </a:r>
                      <a:r>
                        <a:rPr lang="it-IT" sz="1100" b="1" i="0" u="none" strike="noStrike" dirty="0">
                          <a:solidFill>
                            <a:srgbClr val="002060"/>
                          </a:solidFill>
                          <a:latin typeface="Calibri"/>
                        </a:rPr>
                        <a:t> </a:t>
                      </a:r>
                      <a:endParaRPr lang="it-IT" sz="800" b="1" i="0" u="none" strike="noStrike" dirty="0">
                        <a:solidFill>
                          <a:srgbClr val="002060"/>
                        </a:solidFill>
                        <a:latin typeface="Calibri"/>
                      </a:endParaRP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dirty="0">
                          <a:solidFill>
                            <a:srgbClr val="002060"/>
                          </a:solidFill>
                          <a:latin typeface="Calibri"/>
                        </a:rPr>
                        <a:t>3</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dirty="0">
                          <a:solidFill>
                            <a:srgbClr val="002060"/>
                          </a:solidFill>
                          <a:latin typeface="Calibri"/>
                        </a:rPr>
                        <a:t>3</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dirty="0">
                          <a:solidFill>
                            <a:srgbClr val="002060"/>
                          </a:solidFill>
                          <a:latin typeface="Calibri"/>
                        </a:rPr>
                        <a:t>0</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r>
              <a:tr h="152240">
                <a:tc>
                  <a:txBody>
                    <a:bodyPr/>
                    <a:lstStyle/>
                    <a:p>
                      <a:pPr algn="l" rtl="0" fontAlgn="b"/>
                      <a:r>
                        <a:rPr lang="it-IT" sz="800" b="1" i="0" u="none" strike="noStrike">
                          <a:solidFill>
                            <a:srgbClr val="002060"/>
                          </a:solidFill>
                          <a:latin typeface="Calibri"/>
                        </a:rPr>
                        <a:t> </a:t>
                      </a:r>
                      <a:r>
                        <a:rPr lang="it-IT" sz="1100" b="1" i="0" u="none" strike="noStrike">
                          <a:solidFill>
                            <a:srgbClr val="002060"/>
                          </a:solidFill>
                          <a:latin typeface="Calibri"/>
                        </a:rPr>
                        <a:t> </a:t>
                      </a:r>
                      <a:endParaRPr lang="it-IT" sz="800" b="1" i="0" u="none" strike="noStrike">
                        <a:solidFill>
                          <a:srgbClr val="002060"/>
                        </a:solidFill>
                        <a:latin typeface="Calibri"/>
                      </a:endParaRP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dirty="0">
                          <a:solidFill>
                            <a:srgbClr val="002060"/>
                          </a:solidFill>
                          <a:latin typeface="Calibri"/>
                        </a:rPr>
                        <a:t>COMPARTO</a:t>
                      </a:r>
                      <a:r>
                        <a:rPr lang="it-IT" sz="1100" b="1" i="0" u="none" strike="noStrike" dirty="0">
                          <a:solidFill>
                            <a:srgbClr val="002060"/>
                          </a:solidFill>
                          <a:latin typeface="Calibri"/>
                        </a:rPr>
                        <a:t> </a:t>
                      </a:r>
                      <a:endParaRPr lang="it-IT" sz="800" b="1" i="0" u="none" strike="noStrike" dirty="0">
                        <a:solidFill>
                          <a:srgbClr val="002060"/>
                        </a:solidFill>
                        <a:latin typeface="Calibri"/>
                      </a:endParaRP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a:solidFill>
                            <a:srgbClr val="002060"/>
                          </a:solidFill>
                          <a:latin typeface="Calibri"/>
                        </a:rPr>
                        <a:t>2</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dirty="0">
                          <a:solidFill>
                            <a:srgbClr val="002060"/>
                          </a:solidFill>
                          <a:latin typeface="Calibri"/>
                        </a:rPr>
                        <a:t>1</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dirty="0">
                          <a:solidFill>
                            <a:srgbClr val="002060"/>
                          </a:solidFill>
                          <a:latin typeface="Calibri"/>
                        </a:rPr>
                        <a:t>-1</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r>
              <a:tr h="152240">
                <a:tc>
                  <a:txBody>
                    <a:bodyPr/>
                    <a:lstStyle/>
                    <a:p>
                      <a:pPr algn="l" rtl="0" fontAlgn="b"/>
                      <a:r>
                        <a:rPr lang="it-IT" sz="800" b="1" i="0" u="none" strike="noStrike">
                          <a:solidFill>
                            <a:srgbClr val="002060"/>
                          </a:solidFill>
                          <a:latin typeface="Calibri"/>
                        </a:rPr>
                        <a:t>RUOLO SANITARIO</a:t>
                      </a:r>
                      <a:r>
                        <a:rPr lang="it-IT" sz="1100" b="1" i="0" u="none" strike="noStrike">
                          <a:solidFill>
                            <a:srgbClr val="002060"/>
                          </a:solidFill>
                          <a:latin typeface="Calibri"/>
                        </a:rPr>
                        <a:t> </a:t>
                      </a:r>
                      <a:endParaRPr lang="it-IT" sz="800" b="1" i="0" u="none" strike="noStrike">
                        <a:solidFill>
                          <a:srgbClr val="002060"/>
                        </a:solidFill>
                        <a:latin typeface="Calibri"/>
                      </a:endParaRP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dirty="0">
                          <a:solidFill>
                            <a:srgbClr val="002060"/>
                          </a:solidFill>
                          <a:latin typeface="Calibri"/>
                        </a:rPr>
                        <a:t>DIRIGENTE</a:t>
                      </a:r>
                      <a:r>
                        <a:rPr lang="it-IT" sz="1100" b="1" i="0" u="none" strike="noStrike" dirty="0">
                          <a:solidFill>
                            <a:srgbClr val="002060"/>
                          </a:solidFill>
                          <a:latin typeface="Calibri"/>
                        </a:rPr>
                        <a:t> </a:t>
                      </a:r>
                      <a:endParaRPr lang="it-IT" sz="800" b="1" i="0" u="none" strike="noStrike" dirty="0">
                        <a:solidFill>
                          <a:srgbClr val="002060"/>
                        </a:solidFill>
                        <a:latin typeface="Calibri"/>
                      </a:endParaRP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a:solidFill>
                            <a:srgbClr val="002060"/>
                          </a:solidFill>
                          <a:latin typeface="Calibri"/>
                        </a:rPr>
                        <a:t>442</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dirty="0">
                          <a:solidFill>
                            <a:srgbClr val="002060"/>
                          </a:solidFill>
                          <a:latin typeface="Calibri"/>
                        </a:rPr>
                        <a:t>443</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dirty="0">
                          <a:solidFill>
                            <a:srgbClr val="002060"/>
                          </a:solidFill>
                          <a:latin typeface="Calibri"/>
                        </a:rPr>
                        <a:t>1</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r>
              <a:tr h="152240">
                <a:tc>
                  <a:txBody>
                    <a:bodyPr/>
                    <a:lstStyle/>
                    <a:p>
                      <a:pPr algn="l" rtl="0" fontAlgn="b"/>
                      <a:r>
                        <a:rPr lang="it-IT" sz="800" b="1" i="0" u="none" strike="noStrike">
                          <a:solidFill>
                            <a:srgbClr val="002060"/>
                          </a:solidFill>
                          <a:latin typeface="Calibri"/>
                        </a:rPr>
                        <a:t> </a:t>
                      </a:r>
                      <a:r>
                        <a:rPr lang="it-IT" sz="1100" b="1" i="0" u="none" strike="noStrike">
                          <a:solidFill>
                            <a:srgbClr val="002060"/>
                          </a:solidFill>
                          <a:latin typeface="Calibri"/>
                        </a:rPr>
                        <a:t> </a:t>
                      </a:r>
                      <a:endParaRPr lang="it-IT" sz="800" b="1" i="0" u="none" strike="noStrike">
                        <a:solidFill>
                          <a:srgbClr val="002060"/>
                        </a:solidFill>
                        <a:latin typeface="Calibri"/>
                      </a:endParaRP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dirty="0">
                          <a:solidFill>
                            <a:srgbClr val="002060"/>
                          </a:solidFill>
                          <a:latin typeface="Calibri"/>
                        </a:rPr>
                        <a:t>COMPARTO</a:t>
                      </a:r>
                      <a:r>
                        <a:rPr lang="it-IT" sz="1100" b="1" i="0" u="none" strike="noStrike" dirty="0">
                          <a:solidFill>
                            <a:srgbClr val="002060"/>
                          </a:solidFill>
                          <a:latin typeface="Calibri"/>
                        </a:rPr>
                        <a:t> </a:t>
                      </a:r>
                      <a:endParaRPr lang="it-IT" sz="800" b="1" i="0" u="none" strike="noStrike" dirty="0">
                        <a:solidFill>
                          <a:srgbClr val="002060"/>
                        </a:solidFill>
                        <a:latin typeface="Calibri"/>
                      </a:endParaRP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a:solidFill>
                            <a:srgbClr val="002060"/>
                          </a:solidFill>
                          <a:latin typeface="Calibri"/>
                        </a:rPr>
                        <a:t>1.005</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dirty="0">
                          <a:solidFill>
                            <a:srgbClr val="002060"/>
                          </a:solidFill>
                          <a:latin typeface="Calibri"/>
                        </a:rPr>
                        <a:t>984</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dirty="0">
                          <a:solidFill>
                            <a:srgbClr val="002060"/>
                          </a:solidFill>
                          <a:latin typeface="Calibri"/>
                        </a:rPr>
                        <a:t>-21</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r>
              <a:tr h="152240">
                <a:tc>
                  <a:txBody>
                    <a:bodyPr/>
                    <a:lstStyle/>
                    <a:p>
                      <a:pPr algn="l" rtl="0" fontAlgn="b"/>
                      <a:r>
                        <a:rPr lang="it-IT" sz="800" b="1" i="0" u="none" strike="noStrike">
                          <a:solidFill>
                            <a:srgbClr val="002060"/>
                          </a:solidFill>
                          <a:latin typeface="Calibri"/>
                        </a:rPr>
                        <a:t>RUOLO SOCIOSANITARIO</a:t>
                      </a:r>
                      <a:r>
                        <a:rPr lang="it-IT" sz="1100" b="1" i="0" u="none" strike="noStrike">
                          <a:solidFill>
                            <a:srgbClr val="002060"/>
                          </a:solidFill>
                          <a:latin typeface="Calibri"/>
                        </a:rPr>
                        <a:t> </a:t>
                      </a:r>
                      <a:endParaRPr lang="it-IT" sz="800" b="1" i="0" u="none" strike="noStrike">
                        <a:solidFill>
                          <a:srgbClr val="002060"/>
                        </a:solidFill>
                        <a:latin typeface="Calibri"/>
                      </a:endParaRP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dirty="0">
                          <a:solidFill>
                            <a:srgbClr val="002060"/>
                          </a:solidFill>
                          <a:latin typeface="Calibri"/>
                        </a:rPr>
                        <a:t>COMPARTO</a:t>
                      </a:r>
                      <a:r>
                        <a:rPr lang="it-IT" sz="1100" b="1" i="0" u="none" strike="noStrike" dirty="0">
                          <a:solidFill>
                            <a:srgbClr val="002060"/>
                          </a:solidFill>
                          <a:latin typeface="Calibri"/>
                        </a:rPr>
                        <a:t> </a:t>
                      </a:r>
                      <a:endParaRPr lang="it-IT" sz="800" b="1" i="0" u="none" strike="noStrike" dirty="0">
                        <a:solidFill>
                          <a:srgbClr val="002060"/>
                        </a:solidFill>
                        <a:latin typeface="Calibri"/>
                      </a:endParaRP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a:solidFill>
                            <a:srgbClr val="002060"/>
                          </a:solidFill>
                          <a:latin typeface="Calibri"/>
                        </a:rPr>
                        <a:t>218</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a:solidFill>
                            <a:srgbClr val="002060"/>
                          </a:solidFill>
                          <a:latin typeface="Calibri"/>
                        </a:rPr>
                        <a:t>262</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dirty="0">
                          <a:solidFill>
                            <a:srgbClr val="002060"/>
                          </a:solidFill>
                          <a:latin typeface="Calibri"/>
                        </a:rPr>
                        <a:t>44</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r>
              <a:tr h="152240">
                <a:tc>
                  <a:txBody>
                    <a:bodyPr/>
                    <a:lstStyle/>
                    <a:p>
                      <a:pPr algn="l" rtl="0" fontAlgn="b"/>
                      <a:r>
                        <a:rPr lang="it-IT" sz="800" b="1" i="0" u="none" strike="noStrike">
                          <a:solidFill>
                            <a:srgbClr val="002060"/>
                          </a:solidFill>
                          <a:latin typeface="Calibri"/>
                        </a:rPr>
                        <a:t>RUOLO TECNICO</a:t>
                      </a:r>
                      <a:r>
                        <a:rPr lang="it-IT" sz="1100" b="1" i="0" u="none" strike="noStrike">
                          <a:solidFill>
                            <a:srgbClr val="002060"/>
                          </a:solidFill>
                          <a:latin typeface="Calibri"/>
                        </a:rPr>
                        <a:t> </a:t>
                      </a:r>
                      <a:endParaRPr lang="it-IT" sz="800" b="1" i="0" u="none" strike="noStrike">
                        <a:solidFill>
                          <a:srgbClr val="002060"/>
                        </a:solidFill>
                        <a:latin typeface="Calibri"/>
                      </a:endParaRP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dirty="0">
                          <a:solidFill>
                            <a:srgbClr val="002060"/>
                          </a:solidFill>
                          <a:latin typeface="Calibri"/>
                        </a:rPr>
                        <a:t>COMPARTO</a:t>
                      </a:r>
                      <a:r>
                        <a:rPr lang="it-IT" sz="1100" b="1" i="0" u="none" strike="noStrike" dirty="0">
                          <a:solidFill>
                            <a:srgbClr val="002060"/>
                          </a:solidFill>
                          <a:latin typeface="Calibri"/>
                        </a:rPr>
                        <a:t> </a:t>
                      </a:r>
                      <a:endParaRPr lang="it-IT" sz="800" b="1" i="0" u="none" strike="noStrike" dirty="0">
                        <a:solidFill>
                          <a:srgbClr val="002060"/>
                        </a:solidFill>
                        <a:latin typeface="Calibri"/>
                      </a:endParaRP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a:solidFill>
                            <a:srgbClr val="002060"/>
                          </a:solidFill>
                          <a:latin typeface="Calibri"/>
                        </a:rPr>
                        <a:t>28</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a:solidFill>
                            <a:srgbClr val="002060"/>
                          </a:solidFill>
                          <a:latin typeface="Calibri"/>
                        </a:rPr>
                        <a:t>24</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c>
                  <a:txBody>
                    <a:bodyPr/>
                    <a:lstStyle/>
                    <a:p>
                      <a:pPr algn="ctr" rtl="0" fontAlgn="b"/>
                      <a:r>
                        <a:rPr lang="it-IT" sz="800" b="1" i="0" u="none" strike="noStrike" dirty="0">
                          <a:solidFill>
                            <a:srgbClr val="002060"/>
                          </a:solidFill>
                          <a:latin typeface="Calibri"/>
                        </a:rPr>
                        <a:t>-4</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tcPr>
                </a:tc>
              </a:tr>
              <a:tr h="152240">
                <a:tc>
                  <a:txBody>
                    <a:bodyPr/>
                    <a:lstStyle/>
                    <a:p>
                      <a:pPr algn="l" rtl="0" fontAlgn="b"/>
                      <a:r>
                        <a:rPr lang="it-IT" sz="800" b="1" i="0" u="none" strike="noStrike">
                          <a:solidFill>
                            <a:srgbClr val="002060"/>
                          </a:solidFill>
                          <a:latin typeface="Calibri"/>
                        </a:rPr>
                        <a:t>TOTALI</a:t>
                      </a:r>
                      <a:r>
                        <a:rPr lang="it-IT" sz="1100" b="0" i="0" u="none" strike="noStrike">
                          <a:solidFill>
                            <a:srgbClr val="002060"/>
                          </a:solidFill>
                          <a:latin typeface="Calibri"/>
                        </a:rPr>
                        <a:t> </a:t>
                      </a:r>
                      <a:endParaRPr lang="it-IT" sz="800" b="1" i="0" u="none" strike="noStrike">
                        <a:solidFill>
                          <a:srgbClr val="002060"/>
                        </a:solidFill>
                        <a:latin typeface="Calibri"/>
                      </a:endParaRP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solidFill>
                      <a:srgbClr val="DBE5F1"/>
                    </a:solidFill>
                  </a:tcPr>
                </a:tc>
                <a:tc>
                  <a:txBody>
                    <a:bodyPr/>
                    <a:lstStyle/>
                    <a:p>
                      <a:pPr algn="l" rtl="0" fontAlgn="b"/>
                      <a:r>
                        <a:rPr lang="it-IT" sz="800" b="1" i="0" u="none" strike="noStrike" dirty="0">
                          <a:solidFill>
                            <a:srgbClr val="002060"/>
                          </a:solidFill>
                          <a:latin typeface="Calibri"/>
                        </a:rPr>
                        <a:t> </a:t>
                      </a:r>
                      <a:r>
                        <a:rPr lang="it-IT" sz="1100" b="0" i="0" u="none" strike="noStrike" dirty="0">
                          <a:solidFill>
                            <a:srgbClr val="002060"/>
                          </a:solidFill>
                          <a:latin typeface="Calibri"/>
                        </a:rPr>
                        <a:t> </a:t>
                      </a:r>
                      <a:endParaRPr lang="it-IT" sz="800" b="1" i="0" u="none" strike="noStrike" dirty="0">
                        <a:solidFill>
                          <a:srgbClr val="002060"/>
                        </a:solidFill>
                        <a:latin typeface="Calibri"/>
                      </a:endParaRP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solidFill>
                      <a:srgbClr val="DBE5F1"/>
                    </a:solidFill>
                  </a:tcPr>
                </a:tc>
                <a:tc>
                  <a:txBody>
                    <a:bodyPr/>
                    <a:lstStyle/>
                    <a:p>
                      <a:pPr algn="ctr" rtl="0" fontAlgn="ctr"/>
                      <a:r>
                        <a:rPr lang="it-IT" sz="900" b="1" i="0" u="none" strike="noStrike">
                          <a:solidFill>
                            <a:srgbClr val="FFFFFF"/>
                          </a:solidFill>
                          <a:latin typeface="Calibri"/>
                        </a:rPr>
                        <a:t>1.793</a:t>
                      </a:r>
                    </a:p>
                  </a:txBody>
                  <a:tcPr marL="0" marR="0" marT="0" marB="0" anchor="ctr">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solidFill>
                      <a:srgbClr val="C00000"/>
                    </a:solidFill>
                  </a:tcPr>
                </a:tc>
                <a:tc>
                  <a:txBody>
                    <a:bodyPr/>
                    <a:lstStyle/>
                    <a:p>
                      <a:pPr algn="ctr" rtl="0" fontAlgn="ctr"/>
                      <a:r>
                        <a:rPr lang="it-IT" sz="900" b="1" i="0" u="none" strike="noStrike">
                          <a:solidFill>
                            <a:srgbClr val="FFFFFF"/>
                          </a:solidFill>
                          <a:latin typeface="Calibri"/>
                        </a:rPr>
                        <a:t>1.809</a:t>
                      </a:r>
                    </a:p>
                  </a:txBody>
                  <a:tcPr marL="0" marR="0" marT="0" marB="0" anchor="ctr">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solidFill>
                      <a:srgbClr val="C00000"/>
                    </a:solidFill>
                  </a:tcPr>
                </a:tc>
                <a:tc>
                  <a:txBody>
                    <a:bodyPr/>
                    <a:lstStyle/>
                    <a:p>
                      <a:pPr algn="ctr" rtl="0" fontAlgn="b"/>
                      <a:r>
                        <a:rPr lang="it-IT" sz="800" b="1" i="0" u="none" strike="noStrike" dirty="0">
                          <a:solidFill>
                            <a:srgbClr val="FFFFFF"/>
                          </a:solidFill>
                          <a:latin typeface="Calibri"/>
                        </a:rPr>
                        <a:t>16</a:t>
                      </a:r>
                    </a:p>
                  </a:txBody>
                  <a:tcPr marL="0" marR="0" marT="0" marB="0" anchor="b">
                    <a:lnL w="6350" cap="flat" cmpd="sng" algn="ctr">
                      <a:solidFill>
                        <a:srgbClr val="538ED5"/>
                      </a:solidFill>
                      <a:prstDash val="solid"/>
                      <a:round/>
                      <a:headEnd type="none" w="med" len="med"/>
                      <a:tailEnd type="none" w="med" len="med"/>
                    </a:lnL>
                    <a:lnR w="6350" cap="flat" cmpd="sng" algn="ctr">
                      <a:solidFill>
                        <a:srgbClr val="538ED5"/>
                      </a:solidFill>
                      <a:prstDash val="solid"/>
                      <a:round/>
                      <a:headEnd type="none" w="med" len="med"/>
                      <a:tailEnd type="none" w="med" len="med"/>
                    </a:lnR>
                    <a:lnT w="6350" cap="flat" cmpd="sng" algn="ctr">
                      <a:solidFill>
                        <a:srgbClr val="538ED5"/>
                      </a:solidFill>
                      <a:prstDash val="solid"/>
                      <a:round/>
                      <a:headEnd type="none" w="med" len="med"/>
                      <a:tailEnd type="none" w="med" len="med"/>
                    </a:lnT>
                    <a:lnB w="6350" cap="flat" cmpd="sng" algn="ctr">
                      <a:solidFill>
                        <a:srgbClr val="538ED5"/>
                      </a:solidFill>
                      <a:prstDash val="solid"/>
                      <a:round/>
                      <a:headEnd type="none" w="med" len="med"/>
                      <a:tailEnd type="none" w="med" len="med"/>
                    </a:lnB>
                    <a:solidFill>
                      <a:srgbClr val="538ED5"/>
                    </a:solidFill>
                  </a:tcPr>
                </a:tc>
              </a:tr>
            </a:tbl>
          </a:graphicData>
        </a:graphic>
      </p:graphicFrame>
      <p:sp>
        <p:nvSpPr>
          <p:cNvPr id="13" name="Titolo 1"/>
          <p:cNvSpPr txBox="1">
            <a:spLocks/>
          </p:cNvSpPr>
          <p:nvPr/>
        </p:nvSpPr>
        <p:spPr>
          <a:xfrm>
            <a:off x="357158" y="714356"/>
            <a:ext cx="6929486" cy="571504"/>
          </a:xfrm>
          <a:prstGeom prst="rect">
            <a:avLst/>
          </a:prstGeom>
        </p:spPr>
        <p:txBody>
          <a:bodyPr/>
          <a:lstStyle/>
          <a:p>
            <a:pPr algn="ctr" fontAlgn="auto">
              <a:spcAft>
                <a:spcPts val="0"/>
              </a:spcAft>
              <a:defRPr/>
            </a:pPr>
            <a:r>
              <a:rPr lang="it-IT" sz="2000" b="1" dirty="0" smtClean="0">
                <a:solidFill>
                  <a:schemeClr val="tx2"/>
                </a:solidFill>
                <a:effectLst>
                  <a:outerShdw blurRad="38100" dist="38100" dir="2700000" algn="tl">
                    <a:srgbClr val="000000">
                      <a:alpha val="43137"/>
                    </a:srgbClr>
                  </a:outerShdw>
                </a:effectLst>
              </a:rPr>
              <a:t>Appropriatezza ed efficienza nell’utilizzo delle risorse</a:t>
            </a:r>
            <a:endParaRPr lang="it-IT" sz="2000" b="1" i="1" dirty="0">
              <a:solidFill>
                <a:schemeClr val="tx2"/>
              </a:solidFill>
              <a:effectLst>
                <a:outerShdw blurRad="38100" dist="38100" dir="2700000" algn="tl">
                  <a:srgbClr val="000000">
                    <a:alpha val="43137"/>
                  </a:srgbClr>
                </a:outerShdw>
              </a:effectLst>
            </a:endParaRP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Immagine 6" descr="Ospedale logo.png"/>
          <p:cNvPicPr>
            <a:picLocks noChangeAspect="1"/>
          </p:cNvPicPr>
          <p:nvPr/>
        </p:nvPicPr>
        <p:blipFill>
          <a:blip r:embed="rId2" cstate="print"/>
          <a:srcRect/>
          <a:stretch>
            <a:fillRect/>
          </a:stretch>
        </p:blipFill>
        <p:spPr bwMode="auto">
          <a:xfrm>
            <a:off x="7875618" y="142852"/>
            <a:ext cx="982662" cy="984250"/>
          </a:xfrm>
          <a:prstGeom prst="rect">
            <a:avLst/>
          </a:prstGeom>
          <a:noFill/>
          <a:ln w="9525">
            <a:noFill/>
            <a:miter lim="800000"/>
            <a:headEnd/>
            <a:tailEnd/>
          </a:ln>
        </p:spPr>
      </p:pic>
      <p:sp>
        <p:nvSpPr>
          <p:cNvPr id="8" name="Titolo 1"/>
          <p:cNvSpPr txBox="1">
            <a:spLocks/>
          </p:cNvSpPr>
          <p:nvPr/>
        </p:nvSpPr>
        <p:spPr>
          <a:xfrm>
            <a:off x="428596" y="714356"/>
            <a:ext cx="6659550" cy="571504"/>
          </a:xfrm>
          <a:prstGeom prst="rect">
            <a:avLst/>
          </a:prstGeom>
        </p:spPr>
        <p:txBody>
          <a:bodyPr/>
          <a:lstStyle/>
          <a:p>
            <a:pPr fontAlgn="auto">
              <a:spcAft>
                <a:spcPts val="0"/>
              </a:spcAft>
              <a:defRPr/>
            </a:pPr>
            <a:r>
              <a:rPr lang="it-IT" sz="2400" b="1" dirty="0" smtClean="0">
                <a:solidFill>
                  <a:schemeClr val="tx2"/>
                </a:solidFill>
                <a:effectLst>
                  <a:outerShdw blurRad="38100" dist="38100" dir="2700000" algn="tl">
                    <a:srgbClr val="000000">
                      <a:alpha val="43137"/>
                    </a:srgbClr>
                  </a:outerShdw>
                </a:effectLst>
              </a:rPr>
              <a:t>Ricoveri ad alto rischio di </a:t>
            </a:r>
            <a:r>
              <a:rPr lang="it-IT" sz="2400" b="1" dirty="0" err="1" smtClean="0">
                <a:solidFill>
                  <a:schemeClr val="tx2"/>
                </a:solidFill>
                <a:effectLst>
                  <a:outerShdw blurRad="38100" dist="38100" dir="2700000" algn="tl">
                    <a:srgbClr val="000000">
                      <a:alpha val="43137"/>
                    </a:srgbClr>
                  </a:outerShdw>
                </a:effectLst>
              </a:rPr>
              <a:t>inappropriatezza</a:t>
            </a:r>
            <a:endParaRPr lang="it-IT" sz="2400" b="1" dirty="0" smtClean="0">
              <a:solidFill>
                <a:srgbClr val="002060"/>
              </a:solidFill>
            </a:endParaRPr>
          </a:p>
          <a:p>
            <a:pPr fontAlgn="auto">
              <a:spcAft>
                <a:spcPts val="0"/>
              </a:spcAft>
              <a:defRPr/>
            </a:pPr>
            <a:endParaRPr lang="it-IT" sz="2400" b="1" i="1" dirty="0">
              <a:solidFill>
                <a:schemeClr val="tx2"/>
              </a:solidFill>
              <a:effectLst>
                <a:outerShdw blurRad="38100" dist="38100" dir="2700000" algn="tl">
                  <a:srgbClr val="000000">
                    <a:alpha val="43137"/>
                  </a:srgbClr>
                </a:outerShdw>
              </a:effectLst>
            </a:endParaRPr>
          </a:p>
        </p:txBody>
      </p:sp>
      <p:sp>
        <p:nvSpPr>
          <p:cNvPr id="11" name="Titolo 1"/>
          <p:cNvSpPr txBox="1">
            <a:spLocks/>
          </p:cNvSpPr>
          <p:nvPr/>
        </p:nvSpPr>
        <p:spPr>
          <a:xfrm>
            <a:off x="714348" y="1857364"/>
            <a:ext cx="4444972" cy="571504"/>
          </a:xfrm>
          <a:prstGeom prst="rect">
            <a:avLst/>
          </a:prstGeom>
        </p:spPr>
        <p:txBody>
          <a:bodyPr/>
          <a:lstStyle/>
          <a:p>
            <a:pPr fontAlgn="auto">
              <a:spcAft>
                <a:spcPts val="0"/>
              </a:spcAft>
              <a:defRPr/>
            </a:pPr>
            <a:endParaRPr lang="it-IT" sz="2400" b="1" i="1" dirty="0">
              <a:solidFill>
                <a:schemeClr val="tx2"/>
              </a:solidFill>
              <a:effectLst>
                <a:outerShdw blurRad="38100" dist="38100" dir="2700000" algn="tl">
                  <a:srgbClr val="000000">
                    <a:alpha val="43137"/>
                  </a:srgbClr>
                </a:outerShdw>
              </a:effectLst>
            </a:endParaRPr>
          </a:p>
        </p:txBody>
      </p:sp>
      <p:sp>
        <p:nvSpPr>
          <p:cNvPr id="12" name="Rettangolo 11"/>
          <p:cNvSpPr/>
          <p:nvPr/>
        </p:nvSpPr>
        <p:spPr>
          <a:xfrm>
            <a:off x="285720" y="1428736"/>
            <a:ext cx="3143272" cy="4031873"/>
          </a:xfrm>
          <a:prstGeom prst="rect">
            <a:avLst/>
          </a:prstGeom>
        </p:spPr>
        <p:txBody>
          <a:bodyPr wrap="square">
            <a:spAutoFit/>
          </a:bodyPr>
          <a:lstStyle/>
          <a:p>
            <a:pPr algn="just"/>
            <a:r>
              <a:rPr lang="it-IT" sz="1600" b="1" dirty="0" smtClean="0">
                <a:solidFill>
                  <a:srgbClr val="002060"/>
                </a:solidFill>
                <a:latin typeface="+mj-lt"/>
              </a:rPr>
              <a:t>Il G.O.M. di Reggio Calabria è l’Azienda Ospedaliera più virtuosa.</a:t>
            </a:r>
          </a:p>
          <a:p>
            <a:pPr algn="just"/>
            <a:endParaRPr lang="it-IT" sz="1600" b="1" dirty="0" smtClean="0">
              <a:solidFill>
                <a:srgbClr val="002060"/>
              </a:solidFill>
              <a:latin typeface="+mj-lt"/>
            </a:endParaRPr>
          </a:p>
          <a:p>
            <a:pPr algn="just"/>
            <a:r>
              <a:rPr lang="it-IT" sz="1600" dirty="0" smtClean="0">
                <a:solidFill>
                  <a:srgbClr val="002060"/>
                </a:solidFill>
                <a:latin typeface="+mj-lt"/>
              </a:rPr>
              <a:t>I dati pubblicati recentemente dall’</a:t>
            </a:r>
            <a:r>
              <a:rPr lang="it-IT" sz="1600" b="1" i="1" dirty="0" smtClean="0">
                <a:solidFill>
                  <a:srgbClr val="002060"/>
                </a:solidFill>
                <a:latin typeface="+mj-lt"/>
              </a:rPr>
              <a:t>Agenzia Nazionale per i Servizi Sanitari Regionali</a:t>
            </a:r>
            <a:r>
              <a:rPr lang="it-IT" sz="1600" dirty="0" smtClean="0">
                <a:solidFill>
                  <a:srgbClr val="002060"/>
                </a:solidFill>
                <a:latin typeface="+mj-lt"/>
              </a:rPr>
              <a:t> (AGENAS) sulla percentuale di ricoveri ordinari con “</a:t>
            </a:r>
            <a:r>
              <a:rPr lang="it-IT" sz="1600" i="1" dirty="0" smtClean="0">
                <a:solidFill>
                  <a:srgbClr val="002060"/>
                </a:solidFill>
                <a:latin typeface="+mj-lt"/>
              </a:rPr>
              <a:t>DRG ad alto rischio di inappropriatezza</a:t>
            </a:r>
            <a:r>
              <a:rPr lang="it-IT" sz="1600" dirty="0" smtClean="0">
                <a:solidFill>
                  <a:srgbClr val="002060"/>
                </a:solidFill>
                <a:latin typeface="+mj-lt"/>
              </a:rPr>
              <a:t>” delineano un quadro molto sfaccettato a livello nazionale.</a:t>
            </a:r>
          </a:p>
          <a:p>
            <a:pPr algn="just"/>
            <a:endParaRPr lang="it-IT" sz="1600" dirty="0" smtClean="0">
              <a:solidFill>
                <a:srgbClr val="002060"/>
              </a:solidFill>
              <a:latin typeface="+mj-lt"/>
            </a:endParaRPr>
          </a:p>
          <a:p>
            <a:pPr algn="just"/>
            <a:r>
              <a:rPr lang="it-IT" sz="1600" dirty="0" smtClean="0">
                <a:solidFill>
                  <a:srgbClr val="002060"/>
                </a:solidFill>
                <a:latin typeface="+mj-lt"/>
              </a:rPr>
              <a:t>Il G.O.M. di Reggio Calabria si attesta come</a:t>
            </a:r>
            <a:r>
              <a:rPr lang="it-IT" sz="1600" b="1" dirty="0" smtClean="0">
                <a:solidFill>
                  <a:srgbClr val="002060"/>
                </a:solidFill>
                <a:latin typeface="+mj-lt"/>
              </a:rPr>
              <a:t> </a:t>
            </a:r>
            <a:r>
              <a:rPr lang="it-IT" sz="1600" dirty="0" smtClean="0">
                <a:solidFill>
                  <a:srgbClr val="002060"/>
                </a:solidFill>
                <a:latin typeface="+mj-lt"/>
              </a:rPr>
              <a:t>l’</a:t>
            </a:r>
            <a:r>
              <a:rPr lang="it-IT" sz="1600" b="1" dirty="0" smtClean="0">
                <a:solidFill>
                  <a:srgbClr val="002060"/>
                </a:solidFill>
                <a:latin typeface="+mj-lt"/>
              </a:rPr>
              <a:t>Azienda Ospedaliera con il più basso tasso di “</a:t>
            </a:r>
            <a:r>
              <a:rPr lang="it-IT" sz="1600" b="1" i="1" dirty="0" smtClean="0">
                <a:solidFill>
                  <a:srgbClr val="002060"/>
                </a:solidFill>
                <a:latin typeface="+mj-lt"/>
              </a:rPr>
              <a:t>ricoveri a rischio di </a:t>
            </a:r>
            <a:r>
              <a:rPr lang="it-IT" sz="1600" b="1" i="1" dirty="0" err="1" smtClean="0">
                <a:solidFill>
                  <a:srgbClr val="002060"/>
                </a:solidFill>
                <a:latin typeface="+mj-lt"/>
              </a:rPr>
              <a:t>inappropriatezza</a:t>
            </a:r>
            <a:r>
              <a:rPr lang="it-IT" sz="1600" b="1" i="1" dirty="0" smtClean="0">
                <a:solidFill>
                  <a:srgbClr val="002060"/>
                </a:solidFill>
                <a:latin typeface="+mj-lt"/>
              </a:rPr>
              <a:t>”</a:t>
            </a:r>
            <a:r>
              <a:rPr lang="it-IT" sz="1600" b="1" dirty="0" smtClean="0">
                <a:solidFill>
                  <a:srgbClr val="002060"/>
                </a:solidFill>
                <a:latin typeface="+mj-lt"/>
              </a:rPr>
              <a:t>.</a:t>
            </a:r>
            <a:endParaRPr lang="it-IT" sz="1600" b="1" dirty="0">
              <a:solidFill>
                <a:srgbClr val="002060"/>
              </a:solidFill>
              <a:latin typeface="+mj-lt"/>
            </a:endParaRPr>
          </a:p>
        </p:txBody>
      </p:sp>
      <p:pic>
        <p:nvPicPr>
          <p:cNvPr id="56324" name="Picture 4" descr="https://storagehub.homnya.net/cmsimage/2025/12/Screenshot-2025-12-02-alle-16.31.16-1024x749.png"/>
          <p:cNvPicPr>
            <a:picLocks noChangeAspect="1" noChangeArrowheads="1"/>
          </p:cNvPicPr>
          <p:nvPr/>
        </p:nvPicPr>
        <p:blipFill>
          <a:blip r:embed="rId3"/>
          <a:srcRect r="2586"/>
          <a:stretch>
            <a:fillRect/>
          </a:stretch>
        </p:blipFill>
        <p:spPr bwMode="auto">
          <a:xfrm>
            <a:off x="3620447" y="1571612"/>
            <a:ext cx="5380709" cy="4857784"/>
          </a:xfrm>
          <a:prstGeom prst="rect">
            <a:avLst/>
          </a:prstGeom>
          <a:noFill/>
        </p:spPr>
      </p:pic>
      <p:sp>
        <p:nvSpPr>
          <p:cNvPr id="9" name="Freccia a destra rientrata 8"/>
          <p:cNvSpPr/>
          <p:nvPr/>
        </p:nvSpPr>
        <p:spPr>
          <a:xfrm>
            <a:off x="2922744" y="6072206"/>
            <a:ext cx="792000" cy="216000"/>
          </a:xfrm>
          <a:prstGeom prst="notch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1"/>
          <p:cNvSpPr txBox="1">
            <a:spLocks/>
          </p:cNvSpPr>
          <p:nvPr/>
        </p:nvSpPr>
        <p:spPr>
          <a:xfrm>
            <a:off x="428596" y="571480"/>
            <a:ext cx="8143932" cy="571504"/>
          </a:xfrm>
          <a:prstGeom prst="rect">
            <a:avLst/>
          </a:prstGeom>
        </p:spPr>
        <p:txBody>
          <a:bodyPr/>
          <a:lstStyle/>
          <a:p>
            <a:pPr algn="ctr" fontAlgn="auto">
              <a:spcAft>
                <a:spcPts val="0"/>
              </a:spcAft>
              <a:defRPr/>
            </a:pPr>
            <a:r>
              <a:rPr lang="it-IT" sz="2400" b="1" dirty="0" smtClean="0">
                <a:solidFill>
                  <a:schemeClr val="tx2"/>
                </a:solidFill>
                <a:effectLst>
                  <a:outerShdw blurRad="38100" dist="38100" dir="2700000" algn="tl">
                    <a:srgbClr val="000000">
                      <a:alpha val="43137"/>
                    </a:srgbClr>
                  </a:outerShdw>
                </a:effectLst>
              </a:rPr>
              <a:t>Costi operativi per giornata di degenza</a:t>
            </a:r>
            <a:endParaRPr lang="it-IT" sz="2400" b="1" i="1" dirty="0" smtClean="0">
              <a:solidFill>
                <a:srgbClr val="002060"/>
              </a:solidFill>
            </a:endParaRPr>
          </a:p>
          <a:p>
            <a:pPr fontAlgn="auto">
              <a:spcAft>
                <a:spcPts val="0"/>
              </a:spcAft>
              <a:defRPr/>
            </a:pPr>
            <a:endParaRPr lang="it-IT" sz="2400" b="1" i="1" dirty="0">
              <a:solidFill>
                <a:schemeClr val="tx2"/>
              </a:solidFill>
              <a:effectLst>
                <a:outerShdw blurRad="38100" dist="38100" dir="2700000" algn="tl">
                  <a:srgbClr val="000000">
                    <a:alpha val="43137"/>
                  </a:srgbClr>
                </a:outerShdw>
              </a:effectLst>
            </a:endParaRPr>
          </a:p>
        </p:txBody>
      </p:sp>
      <p:sp>
        <p:nvSpPr>
          <p:cNvPr id="11" name="Titolo 1"/>
          <p:cNvSpPr txBox="1">
            <a:spLocks/>
          </p:cNvSpPr>
          <p:nvPr/>
        </p:nvSpPr>
        <p:spPr>
          <a:xfrm>
            <a:off x="714348" y="1857364"/>
            <a:ext cx="4444972" cy="571504"/>
          </a:xfrm>
          <a:prstGeom prst="rect">
            <a:avLst/>
          </a:prstGeom>
        </p:spPr>
        <p:txBody>
          <a:bodyPr/>
          <a:lstStyle/>
          <a:p>
            <a:pPr fontAlgn="auto">
              <a:spcAft>
                <a:spcPts val="0"/>
              </a:spcAft>
              <a:defRPr/>
            </a:pPr>
            <a:endParaRPr lang="it-IT" sz="2400" b="1" i="1" dirty="0">
              <a:solidFill>
                <a:schemeClr val="tx2"/>
              </a:solidFill>
              <a:effectLst>
                <a:outerShdw blurRad="38100" dist="38100" dir="2700000" algn="tl">
                  <a:srgbClr val="000000">
                    <a:alpha val="43137"/>
                  </a:srgbClr>
                </a:outerShdw>
              </a:effectLst>
            </a:endParaRPr>
          </a:p>
        </p:txBody>
      </p:sp>
      <p:sp>
        <p:nvSpPr>
          <p:cNvPr id="12" name="Rettangolo 11"/>
          <p:cNvSpPr/>
          <p:nvPr/>
        </p:nvSpPr>
        <p:spPr>
          <a:xfrm>
            <a:off x="142844" y="1071546"/>
            <a:ext cx="3500462" cy="5493812"/>
          </a:xfrm>
          <a:prstGeom prst="rect">
            <a:avLst/>
          </a:prstGeom>
        </p:spPr>
        <p:txBody>
          <a:bodyPr wrap="square">
            <a:spAutoFit/>
          </a:bodyPr>
          <a:lstStyle/>
          <a:p>
            <a:pPr algn="just">
              <a:spcAft>
                <a:spcPts val="600"/>
              </a:spcAft>
            </a:pPr>
            <a:r>
              <a:rPr lang="it-IT" sz="1600" dirty="0" smtClean="0">
                <a:solidFill>
                  <a:srgbClr val="002060"/>
                </a:solidFill>
                <a:latin typeface="+mj-lt"/>
              </a:rPr>
              <a:t>I dati pubblicati da </a:t>
            </a:r>
            <a:r>
              <a:rPr lang="it-IT" sz="1600" dirty="0" err="1" smtClean="0">
                <a:solidFill>
                  <a:srgbClr val="002060"/>
                </a:solidFill>
                <a:latin typeface="+mj-lt"/>
              </a:rPr>
              <a:t>Agenas</a:t>
            </a:r>
            <a:r>
              <a:rPr lang="it-IT" sz="1600" dirty="0" smtClean="0">
                <a:solidFill>
                  <a:srgbClr val="002060"/>
                </a:solidFill>
                <a:latin typeface="+mj-lt"/>
              </a:rPr>
              <a:t> relativamente ai </a:t>
            </a:r>
            <a:r>
              <a:rPr lang="it-IT" sz="1600" b="1" i="1" dirty="0" smtClean="0">
                <a:solidFill>
                  <a:srgbClr val="002060"/>
                </a:solidFill>
                <a:latin typeface="+mj-lt"/>
              </a:rPr>
              <a:t>costi medi per giornata di degenza in regime di acuzie</a:t>
            </a:r>
            <a:r>
              <a:rPr lang="it-IT" sz="1600" b="1" dirty="0" smtClean="0">
                <a:solidFill>
                  <a:srgbClr val="002060"/>
                </a:solidFill>
                <a:latin typeface="+mj-lt"/>
              </a:rPr>
              <a:t>, </a:t>
            </a:r>
            <a:r>
              <a:rPr lang="it-IT" sz="1600" dirty="0" smtClean="0">
                <a:solidFill>
                  <a:srgbClr val="002060"/>
                </a:solidFill>
                <a:latin typeface="+mj-lt"/>
              </a:rPr>
              <a:t>evidenziano differenze molto marcate tra le Aziende Ospedaliere ed Universitarie  italiane.</a:t>
            </a:r>
            <a:endParaRPr lang="it-IT" sz="1600" b="1" dirty="0" smtClean="0">
              <a:solidFill>
                <a:srgbClr val="002060"/>
              </a:solidFill>
              <a:latin typeface="+mj-lt"/>
            </a:endParaRPr>
          </a:p>
          <a:p>
            <a:pPr algn="just">
              <a:spcAft>
                <a:spcPts val="600"/>
              </a:spcAft>
            </a:pPr>
            <a:r>
              <a:rPr lang="it-IT" sz="1600" dirty="0" smtClean="0">
                <a:solidFill>
                  <a:srgbClr val="002060"/>
                </a:solidFill>
                <a:latin typeface="+mj-lt"/>
              </a:rPr>
              <a:t>Un valore elevato dell’indicatore viene valutato negativamente, in quanto rappresenta maggiori costi operativi connessi ad ogni giornata di degenza per acuti pesata per la complessità media della casistica trattata.</a:t>
            </a:r>
          </a:p>
          <a:p>
            <a:pPr algn="just">
              <a:spcAft>
                <a:spcPts val="600"/>
              </a:spcAft>
            </a:pPr>
            <a:r>
              <a:rPr lang="it-IT" sz="1600" dirty="0" smtClean="0">
                <a:solidFill>
                  <a:srgbClr val="002060"/>
                </a:solidFill>
                <a:latin typeface="+mj-lt"/>
              </a:rPr>
              <a:t>Come si rileva dal grafico, le strutture del Sud tendono a collocarsi  tra le più costose, con alcune eccezioni...</a:t>
            </a:r>
          </a:p>
          <a:p>
            <a:pPr algn="just"/>
            <a:r>
              <a:rPr lang="it-IT" sz="1600" dirty="0" smtClean="0">
                <a:solidFill>
                  <a:srgbClr val="002060"/>
                </a:solidFill>
                <a:latin typeface="+mj-lt"/>
              </a:rPr>
              <a:t>Verso il basso del grafico troviamo </a:t>
            </a:r>
            <a:r>
              <a:rPr lang="it-IT" sz="1600" b="1" dirty="0" smtClean="0">
                <a:solidFill>
                  <a:srgbClr val="002060"/>
                </a:solidFill>
                <a:latin typeface="+mj-lt"/>
              </a:rPr>
              <a:t>il G.O.M. di Reggio Calabria che, con un costo medio di 436,9 euro per giornata di degenza, si posiziona tra le Aziende più virtuose a livello nazionale. </a:t>
            </a:r>
          </a:p>
          <a:p>
            <a:endParaRPr lang="it-IT" sz="1600" dirty="0" smtClean="0">
              <a:solidFill>
                <a:srgbClr val="002060"/>
              </a:solidFill>
              <a:latin typeface="+mj-lt"/>
            </a:endParaRPr>
          </a:p>
        </p:txBody>
      </p:sp>
      <p:pic>
        <p:nvPicPr>
          <p:cNvPr id="1026" name="Picture 2" descr="https://storagehub.homnya.net/cmsimage/2025/12/Screenshot-2025-12-01-alle-10.00.34-1024x785.png"/>
          <p:cNvPicPr>
            <a:picLocks noChangeAspect="1" noChangeArrowheads="1"/>
          </p:cNvPicPr>
          <p:nvPr/>
        </p:nvPicPr>
        <p:blipFill>
          <a:blip r:embed="rId2"/>
          <a:srcRect t="2667"/>
          <a:stretch>
            <a:fillRect/>
          </a:stretch>
        </p:blipFill>
        <p:spPr bwMode="auto">
          <a:xfrm>
            <a:off x="3697582" y="1500174"/>
            <a:ext cx="5446418" cy="5214950"/>
          </a:xfrm>
          <a:prstGeom prst="rect">
            <a:avLst/>
          </a:prstGeom>
          <a:noFill/>
        </p:spPr>
      </p:pic>
      <p:sp>
        <p:nvSpPr>
          <p:cNvPr id="15" name="Freccia a destra rientrata 14"/>
          <p:cNvSpPr/>
          <p:nvPr/>
        </p:nvSpPr>
        <p:spPr>
          <a:xfrm>
            <a:off x="3137058" y="6000768"/>
            <a:ext cx="792000" cy="180000"/>
          </a:xfrm>
          <a:prstGeom prst="notch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p>
        </p:txBody>
      </p:sp>
      <p:pic>
        <p:nvPicPr>
          <p:cNvPr id="17" name="Immagine 6" descr="Ospedale logo.png"/>
          <p:cNvPicPr>
            <a:picLocks noChangeAspect="1"/>
          </p:cNvPicPr>
          <p:nvPr/>
        </p:nvPicPr>
        <p:blipFill>
          <a:blip r:embed="rId3" cstate="print"/>
          <a:srcRect/>
          <a:stretch>
            <a:fillRect/>
          </a:stretch>
        </p:blipFill>
        <p:spPr bwMode="auto">
          <a:xfrm>
            <a:off x="7875618" y="142852"/>
            <a:ext cx="982662" cy="98425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1"/>
          <p:cNvSpPr txBox="1">
            <a:spLocks/>
          </p:cNvSpPr>
          <p:nvPr/>
        </p:nvSpPr>
        <p:spPr bwMode="auto">
          <a:xfrm>
            <a:off x="714348" y="1214422"/>
            <a:ext cx="8229600" cy="490552"/>
          </a:xfrm>
          <a:prstGeom prst="rect">
            <a:avLst/>
          </a:prstGeom>
          <a:noFill/>
          <a:ln w="9525">
            <a:noFill/>
            <a:miter lim="800000"/>
            <a:headEnd/>
            <a:tailEnd/>
          </a:ln>
        </p:spPr>
        <p:txBody>
          <a:bodyPr vert="horz" wrap="square" lIns="0" tIns="45720" rIns="0" bIns="0" numCol="1" anchor="b" anchorCtr="0" compatLnSpc="1">
            <a:prstTxWarp prst="textNoShape">
              <a:avLst/>
            </a:prstTxWarp>
            <a:noAutofit/>
          </a:bodyPr>
          <a:lstStyle/>
          <a:p>
            <a:pPr marL="0" marR="0" lvl="0" indent="0" algn="l" defTabSz="914400" rtl="0" eaLnBrk="1" fontAlgn="auto" latinLnBrk="0" hangingPunct="1">
              <a:lnSpc>
                <a:spcPts val="4500"/>
              </a:lnSpc>
              <a:spcBef>
                <a:spcPct val="0"/>
              </a:spcBef>
              <a:spcAft>
                <a:spcPts val="0"/>
              </a:spcAft>
              <a:buClrTx/>
              <a:buSzTx/>
              <a:buFontTx/>
              <a:buNone/>
              <a:tabLst/>
              <a:defRPr/>
            </a:pPr>
            <a:r>
              <a:rPr kumimoji="0" lang="it-IT" sz="2400" b="1" i="0" u="none" strike="noStrike" kern="1200" cap="none" spc="0" normalizeH="0" baseline="0" noProof="0" dirty="0" smtClean="0">
                <a:ln>
                  <a:noFill/>
                </a:ln>
                <a:solidFill>
                  <a:schemeClr val="accent1">
                    <a:lumMod val="50000"/>
                  </a:schemeClr>
                </a:solidFill>
                <a:effectLst>
                  <a:outerShdw blurRad="38100" dist="38100" dir="2700000" algn="tl">
                    <a:srgbClr val="000000">
                      <a:alpha val="43137"/>
                    </a:srgbClr>
                  </a:outerShdw>
                </a:effectLst>
                <a:uLnTx/>
                <a:uFillTx/>
                <a:latin typeface="+mj-lt"/>
                <a:ea typeface="+mj-ea"/>
                <a:cs typeface="+mj-cs"/>
              </a:rPr>
              <a:t>Nuovi servizi, nuove strumentazioni, nuova organizzazione</a:t>
            </a:r>
            <a:endParaRPr kumimoji="0" lang="it-IT" sz="2400" b="1" i="0" u="none" strike="noStrike" kern="1200" cap="none" spc="0" normalizeH="0" baseline="0" noProof="0" dirty="0">
              <a:ln>
                <a:noFill/>
              </a:ln>
              <a:solidFill>
                <a:schemeClr val="accent1">
                  <a:lumMod val="50000"/>
                </a:schemeClr>
              </a:solidFill>
              <a:effectLst>
                <a:outerShdw blurRad="38100" dist="38100" dir="2700000" algn="tl">
                  <a:srgbClr val="000000">
                    <a:alpha val="43137"/>
                  </a:srgbClr>
                </a:outerShdw>
              </a:effectLst>
              <a:uLnTx/>
              <a:uFillTx/>
              <a:latin typeface="+mj-lt"/>
              <a:ea typeface="+mj-ea"/>
              <a:cs typeface="+mj-cs"/>
            </a:endParaRPr>
          </a:p>
        </p:txBody>
      </p:sp>
      <p:pic>
        <p:nvPicPr>
          <p:cNvPr id="1026" name="Picture 2"/>
          <p:cNvPicPr>
            <a:picLocks noChangeAspect="1" noChangeArrowheads="1"/>
          </p:cNvPicPr>
          <p:nvPr/>
        </p:nvPicPr>
        <p:blipFill>
          <a:blip r:embed="rId2" cstate="print"/>
          <a:srcRect/>
          <a:stretch>
            <a:fillRect/>
          </a:stretch>
        </p:blipFill>
        <p:spPr bwMode="auto">
          <a:xfrm>
            <a:off x="1357290" y="2143116"/>
            <a:ext cx="6072230" cy="3598792"/>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p:cNvSpPr txBox="1"/>
          <p:nvPr/>
        </p:nvSpPr>
        <p:spPr>
          <a:xfrm>
            <a:off x="571472" y="1643050"/>
            <a:ext cx="4714908" cy="3016210"/>
          </a:xfrm>
          <a:prstGeom prst="rect">
            <a:avLst/>
          </a:prstGeom>
          <a:noFill/>
        </p:spPr>
        <p:txBody>
          <a:bodyPr wrap="square">
            <a:spAutoFit/>
          </a:bodyPr>
          <a:lstStyle/>
          <a:p>
            <a:pPr fontAlgn="auto">
              <a:spcBef>
                <a:spcPts val="0"/>
              </a:spcBef>
              <a:spcAft>
                <a:spcPts val="0"/>
              </a:spcAft>
              <a:defRPr/>
            </a:pPr>
            <a:endParaRPr lang="it-IT" sz="1400" dirty="0" smtClean="0"/>
          </a:p>
          <a:p>
            <a:pPr algn="just" fontAlgn="auto">
              <a:spcBef>
                <a:spcPts val="0"/>
              </a:spcBef>
              <a:spcAft>
                <a:spcPts val="0"/>
              </a:spcAft>
              <a:defRPr/>
            </a:pPr>
            <a:r>
              <a:rPr lang="it-IT" sz="1600" dirty="0" smtClean="0">
                <a:solidFill>
                  <a:srgbClr val="002060"/>
                </a:solidFill>
                <a:latin typeface="+mj-lt"/>
              </a:rPr>
              <a:t>Le nuove </a:t>
            </a:r>
            <a:r>
              <a:rPr lang="it-IT" sz="1600" b="1" dirty="0" smtClean="0">
                <a:solidFill>
                  <a:srgbClr val="002060"/>
                </a:solidFill>
                <a:latin typeface="+mj-lt"/>
              </a:rPr>
              <a:t>sale operatorie </a:t>
            </a:r>
            <a:r>
              <a:rPr lang="it-IT" sz="1600" dirty="0" smtClean="0">
                <a:solidFill>
                  <a:srgbClr val="002060"/>
                </a:solidFill>
                <a:latin typeface="+mj-lt"/>
              </a:rPr>
              <a:t>situate all’interno del reparto </a:t>
            </a:r>
            <a:r>
              <a:rPr lang="it-IT" sz="1600" b="1" dirty="0" smtClean="0">
                <a:solidFill>
                  <a:srgbClr val="002060"/>
                </a:solidFill>
                <a:latin typeface="+mj-lt"/>
              </a:rPr>
              <a:t> </a:t>
            </a:r>
            <a:r>
              <a:rPr lang="it-IT" sz="1600" dirty="0" smtClean="0">
                <a:solidFill>
                  <a:srgbClr val="002060"/>
                </a:solidFill>
                <a:latin typeface="+mj-lt"/>
              </a:rPr>
              <a:t>di </a:t>
            </a:r>
            <a:r>
              <a:rPr lang="it-IT" sz="1600" b="1" dirty="0" smtClean="0">
                <a:solidFill>
                  <a:srgbClr val="002060"/>
                </a:solidFill>
                <a:latin typeface="+mj-lt"/>
              </a:rPr>
              <a:t>Ostetricia e Ginecologia,  </a:t>
            </a:r>
            <a:r>
              <a:rPr lang="it-IT" sz="1600" dirty="0" smtClean="0">
                <a:solidFill>
                  <a:srgbClr val="002060"/>
                </a:solidFill>
                <a:latin typeface="+mj-lt"/>
              </a:rPr>
              <a:t>inaugurate in data 11 settembre, sono il frutto di un lavoro  di équipe che  consentirà di gestire in massima </a:t>
            </a:r>
            <a:r>
              <a:rPr lang="it-IT" sz="1600" b="1" dirty="0" smtClean="0">
                <a:solidFill>
                  <a:srgbClr val="002060"/>
                </a:solidFill>
                <a:latin typeface="+mj-lt"/>
              </a:rPr>
              <a:t>sicurezza</a:t>
            </a:r>
            <a:r>
              <a:rPr lang="it-IT" sz="1600" dirty="0" smtClean="0">
                <a:solidFill>
                  <a:srgbClr val="002060"/>
                </a:solidFill>
                <a:latin typeface="+mj-lt"/>
              </a:rPr>
              <a:t> le emergenze ostetriche e ginecologiche, nonché garantire un incremento degli standard di efficienza e sicurezza a garanzia dell’utenza.</a:t>
            </a:r>
            <a:endParaRPr lang="it-IT" sz="700" dirty="0" smtClean="0">
              <a:solidFill>
                <a:srgbClr val="002060"/>
              </a:solidFill>
              <a:latin typeface="+mj-lt"/>
              <a:cs typeface="+mn-cs"/>
            </a:endParaRPr>
          </a:p>
          <a:p>
            <a:pPr algn="just" fontAlgn="auto">
              <a:spcBef>
                <a:spcPts val="0"/>
              </a:spcBef>
              <a:spcAft>
                <a:spcPts val="0"/>
              </a:spcAft>
              <a:defRPr/>
            </a:pPr>
            <a:endParaRPr lang="it-IT" sz="1600" dirty="0" smtClean="0">
              <a:solidFill>
                <a:srgbClr val="002060"/>
              </a:solidFill>
              <a:latin typeface="+mj-lt"/>
            </a:endParaRPr>
          </a:p>
          <a:p>
            <a:pPr algn="just" fontAlgn="auto">
              <a:spcBef>
                <a:spcPts val="0"/>
              </a:spcBef>
              <a:spcAft>
                <a:spcPts val="0"/>
              </a:spcAft>
              <a:defRPr/>
            </a:pPr>
            <a:r>
              <a:rPr lang="it-IT" sz="1600" dirty="0" smtClean="0">
                <a:solidFill>
                  <a:srgbClr val="002060"/>
                </a:solidFill>
                <a:latin typeface="+mj-lt"/>
              </a:rPr>
              <a:t>Un momento atteso da anni che rappresenta una </a:t>
            </a:r>
            <a:r>
              <a:rPr lang="it-IT" sz="1600" b="1" dirty="0" smtClean="0">
                <a:solidFill>
                  <a:srgbClr val="002060"/>
                </a:solidFill>
                <a:latin typeface="+mj-lt"/>
              </a:rPr>
              <a:t>tappa storica per il G.O.M.</a:t>
            </a:r>
            <a:r>
              <a:rPr lang="it-IT" sz="1600" dirty="0" smtClean="0">
                <a:solidFill>
                  <a:srgbClr val="002060"/>
                </a:solidFill>
                <a:latin typeface="+mj-lt"/>
              </a:rPr>
              <a:t> e per la città di Reggio Calabria. </a:t>
            </a:r>
            <a:endParaRPr lang="it-IT" sz="600" dirty="0">
              <a:solidFill>
                <a:srgbClr val="002060"/>
              </a:solidFill>
              <a:latin typeface="+mn-lt"/>
              <a:cs typeface="+mn-cs"/>
            </a:endParaRPr>
          </a:p>
        </p:txBody>
      </p:sp>
      <p:pic>
        <p:nvPicPr>
          <p:cNvPr id="29698" name="Picture 2" descr="https://www.gomrc.it/kendo/AygeUploadFile?nomeFile=ospedalerc%2Fsimonecarullo%2FNEWS%2Ftaglio%20nastro.jpg"/>
          <p:cNvPicPr>
            <a:picLocks noChangeAspect="1" noChangeArrowheads="1"/>
          </p:cNvPicPr>
          <p:nvPr/>
        </p:nvPicPr>
        <p:blipFill>
          <a:blip r:embed="rId2" cstate="print"/>
          <a:srcRect/>
          <a:stretch>
            <a:fillRect/>
          </a:stretch>
        </p:blipFill>
        <p:spPr bwMode="auto">
          <a:xfrm>
            <a:off x="5429256" y="2214554"/>
            <a:ext cx="2946818" cy="3929090"/>
          </a:xfrm>
          <a:prstGeom prst="rect">
            <a:avLst/>
          </a:prstGeom>
          <a:noFill/>
        </p:spPr>
      </p:pic>
      <p:sp>
        <p:nvSpPr>
          <p:cNvPr id="7" name="Titolo 6"/>
          <p:cNvSpPr>
            <a:spLocks noGrp="1"/>
          </p:cNvSpPr>
          <p:nvPr>
            <p:ph type="title"/>
          </p:nvPr>
        </p:nvSpPr>
        <p:spPr>
          <a:xfrm>
            <a:off x="428596" y="1000108"/>
            <a:ext cx="8229600" cy="419114"/>
          </a:xfrm>
        </p:spPr>
        <p:txBody>
          <a:bodyPr/>
          <a:lstStyle/>
          <a:p>
            <a:pPr algn="ctr" eaLnBrk="1" fontAlgn="auto" hangingPunct="1">
              <a:spcAft>
                <a:spcPts val="0"/>
              </a:spcAft>
              <a:defRPr/>
            </a:pPr>
            <a:r>
              <a:rPr lang="it-IT" sz="2400" b="1" dirty="0" smtClean="0">
                <a:effectLst>
                  <a:outerShdw blurRad="38100" dist="38100" dir="2700000" algn="tl">
                    <a:srgbClr val="000000">
                      <a:alpha val="43137"/>
                    </a:srgbClr>
                  </a:outerShdw>
                </a:effectLst>
              </a:rPr>
              <a:t>Sale operatorie di Ostetricia e Ginecologia</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fade">
                                      <p:cBhvr>
                                        <p:cTn id="7" dur="500"/>
                                        <p:tgtEl>
                                          <p:spTgt spid="296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Equinozio">
  <a:themeElements>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Equinozi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niverso">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2">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Equinozi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
  <TotalTime>2116</TotalTime>
  <Words>1882</Words>
  <Application>Microsoft Office PowerPoint</Application>
  <PresentationFormat>Presentazione su schermo (4:3)</PresentationFormat>
  <Paragraphs>292</Paragraphs>
  <Slides>30</Slides>
  <Notes>1</Notes>
  <HiddenSlides>0</HiddenSlides>
  <MMClips>0</MMClips>
  <ScaleCrop>false</ScaleCrop>
  <HeadingPairs>
    <vt:vector size="4" baseType="variant">
      <vt:variant>
        <vt:lpstr>Tema</vt:lpstr>
      </vt:variant>
      <vt:variant>
        <vt:i4>1</vt:i4>
      </vt:variant>
      <vt:variant>
        <vt:lpstr>Titoli diapositive</vt:lpstr>
      </vt:variant>
      <vt:variant>
        <vt:i4>30</vt:i4>
      </vt:variant>
    </vt:vector>
  </HeadingPairs>
  <TitlesOfParts>
    <vt:vector size="31" baseType="lpstr">
      <vt:lpstr>Equinozio</vt:lpstr>
      <vt:lpstr> Il cammino del GOM nel 2025 </vt:lpstr>
      <vt:lpstr>  Leadership condivisa</vt:lpstr>
      <vt:lpstr>  Il sistema degli incarichi di Comparto</vt:lpstr>
      <vt:lpstr>  Monitoraggi sull’attività</vt:lpstr>
      <vt:lpstr>Diapositiva 5</vt:lpstr>
      <vt:lpstr>Diapositiva 6</vt:lpstr>
      <vt:lpstr>Diapositiva 7</vt:lpstr>
      <vt:lpstr>Diapositiva 8</vt:lpstr>
      <vt:lpstr>Sale operatorie di Ostetricia e Ginecologia</vt:lpstr>
      <vt:lpstr>Diapositiva 10</vt:lpstr>
      <vt:lpstr>Diapositiva 11</vt:lpstr>
      <vt:lpstr>Diapositiva 12</vt:lpstr>
      <vt:lpstr>   Pre-ospedalizzazione centralizzata</vt:lpstr>
      <vt:lpstr>   Attivazione Area Poliambulatoriale (P. O. “Riuniti”)</vt:lpstr>
      <vt:lpstr>      Ampliamento parco tecnologico Pronto Soccorso </vt:lpstr>
      <vt:lpstr>Incremento della Maturità Digitale</vt:lpstr>
      <vt:lpstr>Rafforzamento infrastrutture digitali </vt:lpstr>
      <vt:lpstr>Diapositiva 18</vt:lpstr>
      <vt:lpstr>Diapositiva 19</vt:lpstr>
      <vt:lpstr>Diapositiva 20</vt:lpstr>
      <vt:lpstr>    </vt:lpstr>
      <vt:lpstr>    Comunicare la sanità</vt:lpstr>
      <vt:lpstr>  Raccontare l’eccellenza</vt:lpstr>
      <vt:lpstr>    I progetti condivisi </vt:lpstr>
      <vt:lpstr>  Il valore della formazione sulla sicurezza</vt:lpstr>
      <vt:lpstr>  Il valore della formazione</vt:lpstr>
      <vt:lpstr>  Nuove professionalità per nuove linee di attività</vt:lpstr>
      <vt:lpstr>  Piano Emergenza Ospedaliera</vt:lpstr>
      <vt:lpstr>  Ultimazione lavori e attrezzature PNRR</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CURARSI IN CALABRIA L’importanza della comunicazione per ridurre la mobilità passiva</dc:title>
  <dc:creator>francesca.neri</dc:creator>
  <cp:lastModifiedBy>giuseppina.albanese</cp:lastModifiedBy>
  <cp:revision>273</cp:revision>
  <dcterms:created xsi:type="dcterms:W3CDTF">2025-04-15T07:25:17Z</dcterms:created>
  <dcterms:modified xsi:type="dcterms:W3CDTF">2025-12-16T09:32:04Z</dcterms:modified>
</cp:coreProperties>
</file>