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3018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828B4-DAAC-4517-A1A2-9BB26370ACA3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82EAA-A8A4-47C4-8D95-8B7150686A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26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2EAA-A8A4-47C4-8D95-8B7150686AE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252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0657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882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264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604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715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146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0728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462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2763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915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222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6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5F679-0EA0-4164-BA75-1C813E2580C6}" type="datetimeFigureOut">
              <a:rPr lang="it-IT" smtClean="0"/>
              <a:t>07/04/2025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C3E26-95DC-4996-999C-68E59A19A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7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2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6858000" cy="914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087644"/>
              </p:ext>
            </p:extLst>
          </p:nvPr>
        </p:nvGraphicFramePr>
        <p:xfrm>
          <a:off x="1344295" y="531288"/>
          <a:ext cx="4169410" cy="28936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0543"/>
                <a:gridCol w="778867"/>
              </a:tblGrid>
              <a:tr h="6248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cap="all" dirty="0">
                          <a:effectLst/>
                        </a:rPr>
                        <a:t>riepilogo Attività della QUESTURA E</a:t>
                      </a:r>
                      <a:endParaRPr lang="it-IT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cap="all" dirty="0">
                          <a:effectLst/>
                        </a:rPr>
                        <a:t>dei 9 COMMISSARIATI DI P.S. DISTACCATI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arrestate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Latitanti arrestati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Persone denunciate in stato di libertà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664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Sostanze stupefacenti sequestrate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just">
                        <a:spcAft>
                          <a:spcPts val="0"/>
                        </a:spcAft>
                      </a:pPr>
                      <a:r>
                        <a:rPr lang="it-IT" sz="1000" b="1" cap="non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Gr.</a:t>
                      </a:r>
                      <a:r>
                        <a:rPr lang="it-IT" sz="1000" b="1" cap="all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67.581 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Posti di controllo effettuati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62.844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controllate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245.813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Veicoli controllati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99.030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Perquisizioni personali e domiciliari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1.759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Ordinanze di Ordine e Sicurezza Pubblica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3797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33129"/>
              </p:ext>
            </p:extLst>
          </p:nvPr>
        </p:nvGraphicFramePr>
        <p:xfrm>
          <a:off x="1344295" y="3612453"/>
          <a:ext cx="4168775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8515"/>
                <a:gridCol w="810260"/>
              </a:tblGrid>
              <a:tr h="5975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cap="all" dirty="0">
                          <a:effectLst/>
                        </a:rPr>
                        <a:t>ATTIVITÀ DELLA DIVISIONE ANTICRIMINE</a:t>
                      </a:r>
                      <a:endParaRPr lang="it-IT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cap="all" dirty="0">
                          <a:effectLst/>
                        </a:rPr>
                        <a:t>(Commissariati di P.S. e UPGSP)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844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Proposte di misure di prevenzione personali (sorveglianza speciale)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844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Misure di prevenzione eseguite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844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Avvisi orali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844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Valore Beni confiscati e annessi al patrimonio dello Stato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52.166.318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844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D.A.SPO.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it-IT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844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Ammonimenti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b="1" cap="all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24064"/>
              </p:ext>
            </p:extLst>
          </p:nvPr>
        </p:nvGraphicFramePr>
        <p:xfrm>
          <a:off x="1344295" y="5994483"/>
          <a:ext cx="4185285" cy="2378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1530"/>
                <a:gridCol w="833755"/>
              </a:tblGrid>
              <a:tr h="560705">
                <a:tc gridSpan="2"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DELLA SQUADRA MOBILE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arrestate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49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Persone denunciate in stato di libertà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41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Sequestri di beni disposti dall’Autorità Giudiziaria per un valore di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300.000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Sostanze stupefacenti sequestrate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K</a:t>
                      </a:r>
                      <a:r>
                        <a:rPr lang="it-IT" sz="1000" cap="none" dirty="0" smtClean="0">
                          <a:solidFill>
                            <a:schemeClr val="bg1"/>
                          </a:solidFill>
                          <a:effectLst/>
                        </a:rPr>
                        <a:t>g. </a:t>
                      </a:r>
                      <a:r>
                        <a:rPr lang="it-IT" sz="1000" cap="all" baseline="0" dirty="0" smtClean="0">
                          <a:solidFill>
                            <a:schemeClr val="bg1"/>
                          </a:solidFill>
                          <a:effectLst/>
                        </a:rPr>
                        <a:t>140</a:t>
                      </a: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controllate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65</a:t>
                      </a: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Veicoli controllati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35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Perquisizioni personali e domiciliari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86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38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2470576"/>
              </p:ext>
            </p:extLst>
          </p:nvPr>
        </p:nvGraphicFramePr>
        <p:xfrm>
          <a:off x="1297533" y="401039"/>
          <a:ext cx="4185285" cy="8769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1530"/>
                <a:gridCol w="833755"/>
              </a:tblGrid>
              <a:tr h="6248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DELLA S.I.S.C.O.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Persone denunciate in stato di libertà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89517"/>
              </p:ext>
            </p:extLst>
          </p:nvPr>
        </p:nvGraphicFramePr>
        <p:xfrm>
          <a:off x="1307058" y="1685791"/>
          <a:ext cx="4183380" cy="2162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2165"/>
                <a:gridCol w="831215"/>
              </a:tblGrid>
              <a:tr h="623570">
                <a:tc gridSpan="2"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DELL’UFFICIO IMMIGRAZIONE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6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Permessi di soggiorno rilasciati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11.152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6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Decreti di espulsione di cittadini extracomunitari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201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6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Respingimenti eseguiti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1.909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6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Sbarchi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38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6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Totale persone sbarcate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2.490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6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Richieste di Protezione Internazionale (</a:t>
                      </a:r>
                      <a:r>
                        <a:rPr lang="it-IT" sz="1000" dirty="0" err="1">
                          <a:effectLst/>
                        </a:rPr>
                        <a:t>Vestanet</a:t>
                      </a:r>
                      <a:r>
                        <a:rPr lang="it-IT" sz="1000" dirty="0">
                          <a:effectLst/>
                        </a:rPr>
                        <a:t>)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716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841727"/>
              </p:ext>
            </p:extLst>
          </p:nvPr>
        </p:nvGraphicFramePr>
        <p:xfrm>
          <a:off x="1307058" y="4256419"/>
          <a:ext cx="4175760" cy="1878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9155"/>
                <a:gridCol w="776605"/>
              </a:tblGrid>
              <a:tr h="61785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DELLA POLIZIA AMMINISTRATIVA E SOCIALE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Rilascio Passaporti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6299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Armi Ritirate (sequestri amministrativi + sequestri penali)  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551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Controlli Amministrativi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71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Rilascio Licenze Porto di Fucile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1449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Rilascio Autorizzazioni di Polizia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35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164781"/>
              </p:ext>
            </p:extLst>
          </p:nvPr>
        </p:nvGraphicFramePr>
        <p:xfrm>
          <a:off x="1297533" y="6542567"/>
          <a:ext cx="4169410" cy="1633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4085"/>
                <a:gridCol w="695325"/>
              </a:tblGrid>
              <a:tr h="6248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cap="all" dirty="0" smtClean="0">
                          <a:effectLst/>
                        </a:rPr>
                        <a:t>Attività DELLA DIGOS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Persone denunciate in stato di libertà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Persone controllate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Veicoli controllati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Perquisizioni personali e domiciliari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49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297711"/>
            <a:ext cx="6078169" cy="8076463"/>
          </a:xfrm>
        </p:spPr>
        <p:txBody>
          <a:bodyPr/>
          <a:lstStyle/>
          <a:p>
            <a:pPr marL="0" indent="0" algn="ctr">
              <a:buNone/>
            </a:pPr>
            <a:endParaRPr lang="it-IT" sz="2000" b="1" dirty="0" smtClean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it-IT" sz="2000" b="1" dirty="0" smtClean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it-IT" sz="2000" b="1" dirty="0" smtClean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it-IT" sz="20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it-IT" sz="2000" b="1" dirty="0" smtClean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2000" b="1" dirty="0" smtClean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ATTIVITÀ </a:t>
            </a:r>
            <a:r>
              <a:rPr lang="it-IT" sz="2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 SPECIALITÀ </a:t>
            </a:r>
            <a:endParaRPr lang="it-IT" sz="2000" b="1" dirty="0" smtClean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2000" b="1" dirty="0" smtClean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 </a:t>
            </a:r>
            <a:r>
              <a:rPr lang="it-IT" sz="2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POLIZIA DI STATO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336314"/>
              </p:ext>
            </p:extLst>
          </p:nvPr>
        </p:nvGraphicFramePr>
        <p:xfrm>
          <a:off x="1394114" y="2806460"/>
          <a:ext cx="4204335" cy="1594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2810"/>
                <a:gridCol w="771525"/>
              </a:tblGrid>
              <a:tr h="58610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DELLA POLIZIA FERROVIARIA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identificate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54.535</a:t>
                      </a: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arrestate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denunciate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Sostanze stupefacenti sequestrate	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u="none" strike="noStrike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u="none" strike="noStrike" cap="all" dirty="0" smtClean="0">
                          <a:solidFill>
                            <a:schemeClr val="bg1"/>
                          </a:solidFill>
                          <a:effectLst/>
                        </a:rPr>
                        <a:t>gr. 30 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859036"/>
              </p:ext>
            </p:extLst>
          </p:nvPr>
        </p:nvGraphicFramePr>
        <p:xfrm>
          <a:off x="1394114" y="4613855"/>
          <a:ext cx="4207510" cy="18586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9155"/>
                <a:gridCol w="808355"/>
              </a:tblGrid>
              <a:tr h="598170">
                <a:tc gridSpan="2"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DELLA POLIZIA STRADALE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arrestate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Posti di controllo su strada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13.800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Soccorsi prestati	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713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Contravvenzioni elevate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14.473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Somme introitate dall’elevazione di contravvenzioni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€1.440.312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64926"/>
              </p:ext>
            </p:extLst>
          </p:nvPr>
        </p:nvGraphicFramePr>
        <p:xfrm>
          <a:off x="1396019" y="6685410"/>
          <a:ext cx="4202430" cy="2110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5825"/>
                <a:gridCol w="776605"/>
              </a:tblGrid>
              <a:tr h="598170">
                <a:tc gridSpan="2"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DELLA POLIZIA POSTALE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arrestate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denunciate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Siti web controllati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2.847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Siti web pedopornografici inseriti in “black list “	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Delitti denunciati all’Autorità Giudiziaria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659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Perquisizioni personali, locali e informatiche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62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48334"/>
              </p:ext>
            </p:extLst>
          </p:nvPr>
        </p:nvGraphicFramePr>
        <p:xfrm>
          <a:off x="1394114" y="529205"/>
          <a:ext cx="4204335" cy="1342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2810"/>
                <a:gridCol w="771525"/>
              </a:tblGrid>
              <a:tr h="58610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</a:t>
                      </a:r>
                      <a:r>
                        <a:rPr lang="it-IT" sz="1100" dirty="0" smtClean="0">
                          <a:effectLst/>
                        </a:rPr>
                        <a:t>DELLA SEZIONE DI POLIZIA GIUDIZIARIA</a:t>
                      </a:r>
                      <a:r>
                        <a:rPr lang="it-IT" sz="1100" baseline="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baseline="0" dirty="0" smtClean="0">
                          <a:effectLst/>
                        </a:rPr>
                        <a:t>PRESSO IL TRIBUNALE DI REGGIO CALABRIA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</a:rPr>
                        <a:t>Custodia cautelare</a:t>
                      </a:r>
                      <a:r>
                        <a:rPr lang="it-IT" sz="1000" baseline="0" dirty="0" smtClean="0">
                          <a:effectLst/>
                        </a:rPr>
                        <a:t> in carcere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</a:rPr>
                        <a:t>Misura cautelare</a:t>
                      </a:r>
                      <a:r>
                        <a:rPr lang="it-IT" sz="1000" baseline="0" dirty="0" smtClean="0">
                          <a:effectLst/>
                        </a:rPr>
                        <a:t> personale del divieto di avvicinamento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</a:rPr>
                        <a:t>Perquisizioni personali,</a:t>
                      </a:r>
                      <a:r>
                        <a:rPr lang="it-IT" sz="1000" baseline="0" dirty="0" smtClean="0">
                          <a:effectLst/>
                        </a:rPr>
                        <a:t> locali ed informatiche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5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696380"/>
              </p:ext>
            </p:extLst>
          </p:nvPr>
        </p:nvGraphicFramePr>
        <p:xfrm>
          <a:off x="1347946" y="2062827"/>
          <a:ext cx="4175760" cy="1354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9155"/>
                <a:gridCol w="776605"/>
              </a:tblGrid>
              <a:tr h="598170">
                <a:tc gridSpan="2"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 XII° REPARTO MOBILE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Servizi di Ordine pubblico svolti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2.400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Interventi Nucleo Anti-sabotaggio	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Distruzione materiale esplodente illecito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23.260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413737"/>
              </p:ext>
            </p:extLst>
          </p:nvPr>
        </p:nvGraphicFramePr>
        <p:xfrm>
          <a:off x="1347946" y="3777987"/>
          <a:ext cx="4177665" cy="2110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3765"/>
                <a:gridCol w="723900"/>
              </a:tblGrid>
              <a:tr h="598170">
                <a:tc gridSpan="2">
                  <a:txBody>
                    <a:bodyPr/>
                    <a:lstStyle/>
                    <a:p>
                      <a:pPr marR="17970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 REPARTO PREVENZIONE CRIMINE</a:t>
                      </a:r>
                      <a:endParaRPr lang="it-IT" sz="1000" dirty="0">
                        <a:effectLst/>
                      </a:endParaRPr>
                    </a:p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“CALABRIA MERIDIONALE” SIDERNO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identificate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40.869</a:t>
                      </a: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arrestate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Persone denunciate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Perquisizioni domiciliari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Perquisizioni personali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Veicoli controllati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22.411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331362"/>
              </p:ext>
            </p:extLst>
          </p:nvPr>
        </p:nvGraphicFramePr>
        <p:xfrm>
          <a:off x="1353661" y="6249432"/>
          <a:ext cx="4170045" cy="2345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9155"/>
                <a:gridCol w="770890"/>
              </a:tblGrid>
              <a:tr h="581025">
                <a:tc gridSpan="2"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000" dirty="0">
                        <a:effectLst/>
                      </a:endParaRPr>
                    </a:p>
                    <a:p>
                      <a:pPr marR="17970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 GABINETTO REGIONALE</a:t>
                      </a:r>
                      <a:endParaRPr lang="it-IT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DI POLIZIA SCIENTIFICA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Fotosegnalamenti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1138</a:t>
                      </a: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Indagini dattiloscopiche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77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Indagini balistiche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cap="all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cap="all" dirty="0" smtClean="0">
                          <a:solidFill>
                            <a:schemeClr val="bg1"/>
                          </a:solidFill>
                          <a:effectLst/>
                        </a:rPr>
                        <a:t>4230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Sopralluoghi</a:t>
                      </a:r>
                      <a:endParaRPr lang="it-IT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405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Analisi chimiche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</a:rPr>
                        <a:t>1252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Analisi biologiche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Narcotest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it-IT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454245"/>
              </p:ext>
            </p:extLst>
          </p:nvPr>
        </p:nvGraphicFramePr>
        <p:xfrm>
          <a:off x="1324451" y="599762"/>
          <a:ext cx="4199255" cy="1102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8365"/>
                <a:gridCol w="770890"/>
              </a:tblGrid>
              <a:tr h="598170">
                <a:tc gridSpan="2">
                  <a:txBody>
                    <a:bodyPr/>
                    <a:lstStyle/>
                    <a:p>
                      <a:pPr marR="4445" algn="ctr"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ATTIVITÀ DEL V REPARTO VOLO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Missioni effettuate	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179705" algn="ctr" defTabSz="51435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it-IT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163</a:t>
                      </a:r>
                      <a:endParaRPr lang="it-IT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R="179705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Ore di volo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179705" algn="ctr" defTabSz="51435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it-IT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187:30</a:t>
                      </a:r>
                      <a:endParaRPr lang="it-IT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6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etro opac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TM04033917[[fn=Berlino]]</Template>
  <TotalTime>883</TotalTime>
  <Words>388</Words>
  <Application>Microsoft Office PowerPoint</Application>
  <PresentationFormat>Presentazione su schermo (4:3)</PresentationFormat>
  <Paragraphs>177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CIARAMITARO Sonia</dc:creator>
  <cp:lastModifiedBy>CIARAMITARO Sonia</cp:lastModifiedBy>
  <cp:revision>17</cp:revision>
  <dcterms:created xsi:type="dcterms:W3CDTF">2025-03-17T09:45:16Z</dcterms:created>
  <dcterms:modified xsi:type="dcterms:W3CDTF">2025-04-07T16:20:01Z</dcterms:modified>
</cp:coreProperties>
</file>