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890" r:id="rId2"/>
    <p:sldId id="330" r:id="rId3"/>
    <p:sldId id="305" r:id="rId4"/>
    <p:sldId id="331" r:id="rId5"/>
    <p:sldId id="338" r:id="rId6"/>
    <p:sldId id="290" r:id="rId7"/>
    <p:sldId id="317" r:id="rId8"/>
    <p:sldId id="344" r:id="rId9"/>
    <p:sldId id="350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/>
    <p:restoredTop sz="96327"/>
  </p:normalViewPr>
  <p:slideViewPr>
    <p:cSldViewPr snapToGrid="0">
      <p:cViewPr varScale="1">
        <p:scale>
          <a:sx n="130" d="100"/>
          <a:sy n="130" d="100"/>
        </p:scale>
        <p:origin x="2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911690726159229E-2"/>
          <c:y val="7.1909677398657168E-2"/>
          <c:w val="0.91735682779235928"/>
          <c:h val="0.86311200336925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Media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2018</c:v>
                </c:pt>
                <c:pt idx="4">
                  <c:v>2019</c:v>
                </c:pt>
                <c:pt idx="5">
                  <c:v>2021*</c:v>
                </c:pt>
              </c:strCache>
            </c:strRef>
          </c:cat>
          <c:val>
            <c:numRef>
              <c:f>Foglio1!$B$2:$B$7</c:f>
              <c:numCache>
                <c:formatCode>h:mm:ss</c:formatCode>
                <c:ptCount val="6"/>
                <c:pt idx="0">
                  <c:v>1.2152777777777778E-3</c:v>
                </c:pt>
                <c:pt idx="1">
                  <c:v>1.1689814814814816E-3</c:v>
                </c:pt>
                <c:pt idx="2">
                  <c:v>1.1689814814814816E-3</c:v>
                </c:pt>
                <c:pt idx="3">
                  <c:v>6.3657407407407402E-4</c:v>
                </c:pt>
                <c:pt idx="4">
                  <c:v>7.5231481481481471E-4</c:v>
                </c:pt>
                <c:pt idx="5">
                  <c:v>6.9444444444444447E-4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6A-5F46-8190-968A2B013544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Mediana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2018</c:v>
                </c:pt>
                <c:pt idx="4">
                  <c:v>2019</c:v>
                </c:pt>
                <c:pt idx="5">
                  <c:v>2021*</c:v>
                </c:pt>
              </c:strCache>
            </c:strRef>
          </c:cat>
          <c:val>
            <c:numRef>
              <c:f>Foglio1!$C$2:$C$7</c:f>
              <c:numCache>
                <c:formatCode>h:mm:ss</c:formatCode>
                <c:ptCount val="6"/>
                <c:pt idx="0">
                  <c:v>1.0763888888888889E-3</c:v>
                </c:pt>
                <c:pt idx="1">
                  <c:v>1.0416666666666667E-3</c:v>
                </c:pt>
                <c:pt idx="2">
                  <c:v>1.0300925925925926E-3</c:v>
                </c:pt>
                <c:pt idx="3">
                  <c:v>4.9768518518518521E-4</c:v>
                </c:pt>
                <c:pt idx="4">
                  <c:v>6.2500000000000001E-4</c:v>
                </c:pt>
                <c:pt idx="5">
                  <c:v>5.0925925925925921E-4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6A-5F46-8190-968A2B013544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75°Percentile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2018</c:v>
                </c:pt>
                <c:pt idx="4">
                  <c:v>2019</c:v>
                </c:pt>
                <c:pt idx="5">
                  <c:v>2021*</c:v>
                </c:pt>
              </c:strCache>
            </c:strRef>
          </c:cat>
          <c:val>
            <c:numRef>
              <c:f>Foglio1!$D$2:$D$7</c:f>
              <c:numCache>
                <c:formatCode>h:mm:ss</c:formatCode>
                <c:ptCount val="6"/>
                <c:pt idx="0">
                  <c:v>1.4583333333333334E-3</c:v>
                </c:pt>
                <c:pt idx="1">
                  <c:v>1.4004629629629629E-3</c:v>
                </c:pt>
                <c:pt idx="2">
                  <c:v>1.3888888888888889E-3</c:v>
                </c:pt>
                <c:pt idx="3">
                  <c:v>7.6388888888888893E-4</c:v>
                </c:pt>
                <c:pt idx="4">
                  <c:v>9.1435185185185185E-4</c:v>
                </c:pt>
                <c:pt idx="5">
                  <c:v>8.7962962962962962E-4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6A-5F46-8190-968A2B013544}"/>
            </c:ext>
          </c:extLst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90°Percentile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Foglio1!$A$2:$A$7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2018</c:v>
                </c:pt>
                <c:pt idx="4">
                  <c:v>2019</c:v>
                </c:pt>
                <c:pt idx="5">
                  <c:v>2021*</c:v>
                </c:pt>
              </c:strCache>
            </c:strRef>
          </c:cat>
          <c:val>
            <c:numRef>
              <c:f>Foglio1!$E$2:$E$7</c:f>
              <c:numCache>
                <c:formatCode>h:mm:ss</c:formatCode>
                <c:ptCount val="6"/>
                <c:pt idx="0">
                  <c:v>1.9444444444444442E-3</c:v>
                </c:pt>
                <c:pt idx="1">
                  <c:v>1.8634259259259261E-3</c:v>
                </c:pt>
                <c:pt idx="2">
                  <c:v>1.8518518518518517E-3</c:v>
                </c:pt>
                <c:pt idx="3">
                  <c:v>1.1342592592592591E-3</c:v>
                </c:pt>
                <c:pt idx="4">
                  <c:v>1.3194444444444443E-3</c:v>
                </c:pt>
                <c:pt idx="5">
                  <c:v>1.4004629629629629E-3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6A-5F46-8190-968A2B0135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1900212832"/>
        <c:axId val="1900196512"/>
      </c:barChart>
      <c:catAx>
        <c:axId val="190021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00196512"/>
        <c:crosses val="autoZero"/>
        <c:auto val="1"/>
        <c:lblAlgn val="ctr"/>
        <c:lblOffset val="100"/>
        <c:noMultiLvlLbl val="0"/>
      </c:catAx>
      <c:valAx>
        <c:axId val="1900196512"/>
        <c:scaling>
          <c:orientation val="minMax"/>
        </c:scaling>
        <c:delete val="0"/>
        <c:axPos val="l"/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0021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4724938028579762"/>
          <c:y val="0"/>
          <c:w val="0.4436955927384077"/>
          <c:h val="0.130070705556653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9163D-D419-074C-BF14-F9ECBDE986A8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0AE3E-3FB5-EC44-947E-83C01D9AF7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56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F79A0-2C12-C041-ADF7-E718D9E7D76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884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F79A0-2C12-C041-ADF7-E718D9E7D764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210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DDD965-03E5-72BD-9587-E53CFFA0F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59B9C0-CDC2-035A-DB99-338C73C19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526BE4-514D-F068-CCE4-7553689B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4323AD-A6DF-8F6B-BCB5-2C0FC2C0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24B443-68ED-F1D5-CE9C-539CFF98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85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8BA00F-23A7-9428-0A05-8266847AE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6B7FD8-85C0-ADC2-761D-5165C621CC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7F1648-D88D-95BE-D35D-599E27970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A7923F-914D-9579-CE4D-8FF63250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1010BF-125C-D003-1679-D6E0A109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527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13DC24B-5595-2B21-27C9-C70E899384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AB93866-74C3-163D-B0B0-2FB4A1099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F4D2B5-F8FB-7BA5-7688-94BD46CF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925FFC-3482-6028-3117-7932CDD3A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15AB8B-C4BD-275B-64FD-BC1F09484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8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F497E100-7EA9-A548-855A-E9F4A2A38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78" y="6339865"/>
            <a:ext cx="763498" cy="458099"/>
          </a:xfrm>
          <a:prstGeom prst="rect">
            <a:avLst/>
          </a:prstGeom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C8D01247-69D9-5A47-82E4-F8C32E95A891}"/>
              </a:ext>
            </a:extLst>
          </p:cNvPr>
          <p:cNvSpPr/>
          <p:nvPr userDrawn="1"/>
        </p:nvSpPr>
        <p:spPr>
          <a:xfrm>
            <a:off x="937131" y="6383216"/>
            <a:ext cx="9050017" cy="414748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0C6E35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BF81592-5422-6B47-9699-C5477F810C25}"/>
              </a:ext>
            </a:extLst>
          </p:cNvPr>
          <p:cNvSpPr txBox="1"/>
          <p:nvPr userDrawn="1"/>
        </p:nvSpPr>
        <p:spPr>
          <a:xfrm>
            <a:off x="5095653" y="6424828"/>
            <a:ext cx="465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C6E35"/>
                </a:solidFill>
              </a:rPr>
              <a:t>AGENZIA REGIONALE EMERGENZA URGENZA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F1074A4-192F-9F4B-A6F9-68091AADB4C4}"/>
              </a:ext>
            </a:extLst>
          </p:cNvPr>
          <p:cNvSpPr txBox="1"/>
          <p:nvPr userDrawn="1"/>
        </p:nvSpPr>
        <p:spPr>
          <a:xfrm>
            <a:off x="1048077" y="6424828"/>
            <a:ext cx="245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b="1" dirty="0">
                <a:solidFill>
                  <a:schemeClr val="bg1"/>
                </a:solidFill>
              </a:rPr>
              <a:t>AREU LOMBARDIA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C43BFFED-6055-8589-8B5A-9F1424D31846}"/>
              </a:ext>
            </a:extLst>
          </p:cNvPr>
          <p:cNvGrpSpPr/>
          <p:nvPr userDrawn="1"/>
        </p:nvGrpSpPr>
        <p:grpSpPr>
          <a:xfrm>
            <a:off x="10074343" y="6383217"/>
            <a:ext cx="1996779" cy="358120"/>
            <a:chOff x="4196463" y="3447242"/>
            <a:chExt cx="5124435" cy="816867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64C7C53A-C9A8-9F6C-7386-C6DCCB075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6463" y="3447242"/>
              <a:ext cx="3305909" cy="816867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5386DEA5-DB0E-09D7-7DB7-0341987E29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399" t="25971" r="6092" b="26385"/>
            <a:stretch/>
          </p:blipFill>
          <p:spPr>
            <a:xfrm>
              <a:off x="7502372" y="3505430"/>
              <a:ext cx="1818526" cy="7004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91510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55ACE-42A4-A34A-0824-AB94CFF06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752418-73CC-23A5-131A-7A69125D5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6FE0EB-3D41-D4EA-C39D-27BB870F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359789-C1E3-879F-9B31-9E74A3A1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CED831-3EF5-59B2-AA60-F28F39C7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4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AC6F4F-AA2D-4055-C030-1CF01490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B46FB7-E17B-6B74-7A30-38AC073E7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DE760-DDB4-B09D-1521-E5B230F3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2B90CD-4FD2-7EDF-694A-57358DFF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85D153-D698-B559-8E5A-A6C5B92EF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12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5A6B75-E405-E8F3-EFE7-1E2C09C8F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654CEA-501A-7A1E-BE5B-CEFC37736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F6819E8-E5B7-972C-BC13-06D4C9C69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1166F7-B3CB-386B-CC1C-7120860C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D1AED5-11F3-D2D3-8F93-335F9B6AB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70D479-D43A-A571-AD69-12340AFEB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65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9FE848-C44F-25F5-E1F1-D6BF781C5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078778-06CC-AA49-9F1E-AF7FF66FD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2538D1F-35EA-1111-33E0-B3D2DECC2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92E8E30-A491-F42F-B9DB-4994B1EB84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2798F65-5107-EA26-66A5-A2D65B7FEF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D4E2590-E6B6-366A-8E73-65350F2F9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63195DE-5C62-D5EF-9AE4-9A67CF500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85EE450-79BE-F118-8558-A4843ED46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65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0CC23-1090-4CD1-BDA9-DB45FF639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F865DF5-5FD2-7685-EBA0-A33A0EF46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EF37B3-86AF-8FE2-2B22-10DC18B24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9C55DFA-90CC-934D-48EB-EF9B8091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22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842A66E-C508-A34D-57CC-91898DAD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712ADEA-53EA-A3AE-FB52-487AA9C4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A9D9FFA-0752-B1EC-3D3C-4097A47C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60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C24425-75AE-0010-6623-DC65AA129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0B5823-2D62-FF3B-21BF-2083AD2F2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2C5F5B-ADB0-7769-F5B7-3E97D1DCA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FD60EA-8997-33D2-9602-82512A242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CB7F3B-9C92-EF51-1A1B-94F9E7F0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398E20-8D82-0E96-C0DB-713ACCF0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0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C0156B-4376-CCEE-7A7F-1DB628D54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36CCFD4-7117-A1CB-5F2E-87FEA3CCD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063361D-EC4F-FE60-F179-FAF685CBB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64E658A-83CC-F228-F944-0614B07D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B4755D-B8F4-EA99-C46A-493B02EB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E6C2AE-5559-F9C6-BA90-F6AE8662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81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64A4073-ACA5-107B-E5F6-9D26DDB6E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27F29A-B174-FBF7-DBFD-E6849B20F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68F3B5-FFCB-F785-5F46-904ABA7BB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3896C-815B-A34B-AC6F-2D78DC4D2760}" type="datetimeFigureOut">
              <a:rPr lang="it-IT" smtClean="0"/>
              <a:t>30/11/23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6A6BE5-4583-AC72-3DAE-5FE3286AE3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B25939-EEE8-383C-81E3-7010B6358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AE656-8ACE-194B-B8EC-68D3188B66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414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4">
            <a:extLst>
              <a:ext uri="{FF2B5EF4-FFF2-40B4-BE49-F238E27FC236}">
                <a16:creationId xmlns:a16="http://schemas.microsoft.com/office/drawing/2014/main" id="{B1D98D18-C6EA-E636-1F8F-A55402E2253E}"/>
              </a:ext>
            </a:extLst>
          </p:cNvPr>
          <p:cNvSpPr/>
          <p:nvPr/>
        </p:nvSpPr>
        <p:spPr>
          <a:xfrm>
            <a:off x="203835" y="2604052"/>
            <a:ext cx="11784330" cy="3472861"/>
          </a:xfrm>
          <a:prstGeom prst="roundRect">
            <a:avLst/>
          </a:prstGeom>
          <a:solidFill>
            <a:srgbClr val="C00000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005A9E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CDDA1D1-4AEA-26C2-1185-B99C1522272D}"/>
              </a:ext>
            </a:extLst>
          </p:cNvPr>
          <p:cNvSpPr/>
          <p:nvPr/>
        </p:nvSpPr>
        <p:spPr>
          <a:xfrm>
            <a:off x="596647" y="2604052"/>
            <a:ext cx="11180836" cy="121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altLang="it-IT" sz="54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CENTRALI UNICHE DI RISPOSTA </a:t>
            </a:r>
            <a:endParaRPr lang="it-IT" altLang="it-IT" sz="9600" b="1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DEF0CA3-B98B-6350-9DA3-1051D3E18DA3}"/>
              </a:ext>
            </a:extLst>
          </p:cNvPr>
          <p:cNvSpPr txBox="1"/>
          <p:nvPr/>
        </p:nvSpPr>
        <p:spPr>
          <a:xfrm>
            <a:off x="3028939" y="4253948"/>
            <a:ext cx="6586331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600" dirty="0">
                <a:solidFill>
                  <a:srgbClr val="C00000"/>
                </a:solidFill>
              </a:rPr>
              <a:t>CUR NUE 1.1.2.</a:t>
            </a:r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9B355692-F815-2427-E10C-81DAC5098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19" y="86105"/>
            <a:ext cx="2997011" cy="1587327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DCEC764B-5808-B870-91C3-BF87AAF9D682}"/>
              </a:ext>
            </a:extLst>
          </p:cNvPr>
          <p:cNvGrpSpPr/>
          <p:nvPr/>
        </p:nvGrpSpPr>
        <p:grpSpPr>
          <a:xfrm>
            <a:off x="6525390" y="471336"/>
            <a:ext cx="5124435" cy="816867"/>
            <a:chOff x="4196463" y="3447242"/>
            <a:chExt cx="5124435" cy="816867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C160CF5C-8C4A-AC15-8B01-DFC6BA40F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6463" y="3447242"/>
              <a:ext cx="3305909" cy="816867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46E5B510-B0BC-0713-5B8D-CD61E402D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399" t="25971" r="6092" b="26385"/>
            <a:stretch/>
          </p:blipFill>
          <p:spPr>
            <a:xfrm>
              <a:off x="7502372" y="3505430"/>
              <a:ext cx="1818526" cy="7004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384233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6">
            <a:extLst>
              <a:ext uri="{FF2B5EF4-FFF2-40B4-BE49-F238E27FC236}">
                <a16:creationId xmlns:a16="http://schemas.microsoft.com/office/drawing/2014/main" id="{B4EFD0F8-85D0-0543-9BE7-F7A27DC3452B}"/>
              </a:ext>
            </a:extLst>
          </p:cNvPr>
          <p:cNvSpPr txBox="1"/>
          <p:nvPr/>
        </p:nvSpPr>
        <p:spPr>
          <a:xfrm>
            <a:off x="251891" y="845447"/>
            <a:ext cx="3133515" cy="3293205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45718" tIns="45718" rIns="45718" bIns="45718">
            <a:spAutoFit/>
          </a:bodyPr>
          <a:lstStyle/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LOMBARDIA</a:t>
            </a:r>
            <a:endParaRPr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TRENTINO ALTO ADIGE</a:t>
            </a:r>
            <a:endParaRPr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>
                <a:solidFill>
                  <a:schemeClr val="bg1"/>
                </a:solidFill>
              </a:rPr>
              <a:t> FRIULI VENEZIA GIULIA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SICILIA</a:t>
            </a:r>
            <a:endParaRPr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LAZIO</a:t>
            </a:r>
            <a:endParaRPr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LIGURIA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VALLE D’AOSTA</a:t>
            </a:r>
            <a:endParaRPr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PIEMONTE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TOSCANA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MARCHE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UMBRIA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 SARDEGNA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C3281C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>
                <a:solidFill>
                  <a:schemeClr val="bg1"/>
                </a:solidFill>
              </a:rPr>
              <a:t>CALABRIA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212F60FA-B25B-414F-BD21-6E48D192E83F}"/>
              </a:ext>
            </a:extLst>
          </p:cNvPr>
          <p:cNvSpPr txBox="1"/>
          <p:nvPr/>
        </p:nvSpPr>
        <p:spPr>
          <a:xfrm>
            <a:off x="230735" y="4118863"/>
            <a:ext cx="3142193" cy="206209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45718" tIns="45718" rIns="45718" bIns="45718">
            <a:spAutoFit/>
          </a:bodyPr>
          <a:lstStyle/>
          <a:p>
            <a:pPr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LE PROSSIME REGIONI</a:t>
            </a:r>
            <a:r>
              <a:rPr lang="it-IT" dirty="0"/>
              <a:t>*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EMILIA ROMAGNA</a:t>
            </a:r>
            <a:endParaRPr dirty="0"/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</a:t>
            </a:r>
            <a:r>
              <a:rPr dirty="0"/>
              <a:t>PUGLIA</a:t>
            </a:r>
            <a:endParaRPr lang="it-IT" dirty="0"/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ABRUZZO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MOLISE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BASILICATA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CAMPANIA</a:t>
            </a:r>
          </a:p>
          <a:p>
            <a:pPr marL="342900" indent="-342900">
              <a:buSzPct val="100000"/>
              <a:buFont typeface="+mj-lt"/>
              <a:buAutoNum type="arabicPeriod"/>
              <a:defRPr sz="1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it-IT" dirty="0"/>
              <a:t> VENETO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2F01BF-7AAC-E44F-BE35-7908847224F9}"/>
              </a:ext>
            </a:extLst>
          </p:cNvPr>
          <p:cNvSpPr txBox="1"/>
          <p:nvPr/>
        </p:nvSpPr>
        <p:spPr>
          <a:xfrm>
            <a:off x="3394084" y="6027074"/>
            <a:ext cx="3433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* In base ai protocolli d’intesa </a:t>
            </a:r>
            <a:r>
              <a:rPr lang="it-IT" sz="1400" dirty="0" err="1"/>
              <a:t>gia</a:t>
            </a:r>
            <a:r>
              <a:rPr lang="it-IT" sz="1400" dirty="0"/>
              <a:t> sottoscritti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8F0CE6-8770-9F6B-F175-EAD1F3367E8E}"/>
              </a:ext>
            </a:extLst>
          </p:cNvPr>
          <p:cNvSpPr txBox="1"/>
          <p:nvPr/>
        </p:nvSpPr>
        <p:spPr>
          <a:xfrm>
            <a:off x="1" y="174661"/>
            <a:ext cx="6096000" cy="536686"/>
          </a:xfrm>
          <a:prstGeom prst="rect">
            <a:avLst/>
          </a:prstGeom>
          <a:solidFill>
            <a:srgbClr val="04138B"/>
          </a:solidFill>
        </p:spPr>
        <p:txBody>
          <a:bodyPr vert="horz" lIns="91440" tIns="45720" rIns="91440" bIns="45720" rtlCol="0" anchor="b" anchorCtr="0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 REALTA’ ITALIANA del NUE 112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9CDD725-1561-96ED-F15B-D1A0C3D86B64}"/>
              </a:ext>
            </a:extLst>
          </p:cNvPr>
          <p:cNvSpPr txBox="1"/>
          <p:nvPr/>
        </p:nvSpPr>
        <p:spPr>
          <a:xfrm>
            <a:off x="6827248" y="5257448"/>
            <a:ext cx="176854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NUE 112 ATTIVO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31BEC520-16DC-44F2-88A9-012F356A41BD}"/>
              </a:ext>
            </a:extLst>
          </p:cNvPr>
          <p:cNvGrpSpPr/>
          <p:nvPr/>
        </p:nvGrpSpPr>
        <p:grpSpPr>
          <a:xfrm>
            <a:off x="6569912" y="357809"/>
            <a:ext cx="4941740" cy="5883533"/>
            <a:chOff x="6569912" y="357809"/>
            <a:chExt cx="4941740" cy="5883533"/>
          </a:xfrm>
        </p:grpSpPr>
        <p:pic>
          <p:nvPicPr>
            <p:cNvPr id="7" name="Immagine 6" descr="Immagine che contiene mappa, clipart&#10;&#10;Descrizione generata automaticamente">
              <a:extLst>
                <a:ext uri="{FF2B5EF4-FFF2-40B4-BE49-F238E27FC236}">
                  <a16:creationId xmlns:a16="http://schemas.microsoft.com/office/drawing/2014/main" id="{62F6526A-C905-D8B8-FF1D-828BDFE8A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69912" y="357809"/>
              <a:ext cx="4941740" cy="5621923"/>
            </a:xfrm>
            <a:prstGeom prst="rect">
              <a:avLst/>
            </a:prstGeom>
          </p:spPr>
        </p:pic>
        <p:pic>
          <p:nvPicPr>
            <p:cNvPr id="10" name="Immagine 9" descr="Immagine che contiene mappa&#10;&#10;Descrizione generata automaticamente">
              <a:extLst>
                <a:ext uri="{FF2B5EF4-FFF2-40B4-BE49-F238E27FC236}">
                  <a16:creationId xmlns:a16="http://schemas.microsoft.com/office/drawing/2014/main" id="{BA8173A8-BE5C-75A4-7B52-7151DE040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691" t="56408" r="65144" b="15146"/>
            <a:stretch/>
          </p:blipFill>
          <p:spPr>
            <a:xfrm>
              <a:off x="7060911" y="3562053"/>
              <a:ext cx="1301215" cy="1695395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8537F857-BFC4-7AAD-5B47-52E70AA7F551}"/>
                </a:ext>
              </a:extLst>
            </p:cNvPr>
            <p:cNvSpPr txBox="1"/>
            <p:nvPr/>
          </p:nvSpPr>
          <p:spPr>
            <a:xfrm>
              <a:off x="6827247" y="5718122"/>
              <a:ext cx="1768545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NUE 112 IN FASE DI ATTIVAZIONE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672F6EA8-18F7-D9C3-864F-6094363DD1C0}"/>
                </a:ext>
              </a:extLst>
            </p:cNvPr>
            <p:cNvSpPr txBox="1"/>
            <p:nvPr/>
          </p:nvSpPr>
          <p:spPr>
            <a:xfrm>
              <a:off x="6827245" y="5236517"/>
              <a:ext cx="1768545" cy="307777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bg1"/>
                  </a:solidFill>
                </a:rPr>
                <a:t>NUE 112 ATTIVO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91456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9183B7-4A53-F64F-7274-43B5E237BDF4}"/>
              </a:ext>
            </a:extLst>
          </p:cNvPr>
          <p:cNvSpPr txBox="1"/>
          <p:nvPr/>
        </p:nvSpPr>
        <p:spPr>
          <a:xfrm>
            <a:off x="1" y="174661"/>
            <a:ext cx="6096000" cy="536686"/>
          </a:xfrm>
          <a:prstGeom prst="rect">
            <a:avLst/>
          </a:prstGeom>
          <a:solidFill>
            <a:srgbClr val="04138B"/>
          </a:solidFill>
        </p:spPr>
        <p:txBody>
          <a:bodyPr vert="horz" lIns="91440" tIns="45720" rIns="91440" bIns="45720" rtlCol="0" anchor="b" anchorCtr="0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CARATTERISTICHE del NUE 112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3B9B09-FBBB-31F1-FD81-425FE0D7F434}"/>
              </a:ext>
            </a:extLst>
          </p:cNvPr>
          <p:cNvSpPr txBox="1"/>
          <p:nvPr/>
        </p:nvSpPr>
        <p:spPr>
          <a:xfrm>
            <a:off x="73551" y="2305615"/>
            <a:ext cx="65318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4138B"/>
                </a:solidFill>
              </a:rPr>
              <a:t>Centrali NUE in rete  e coordinate , con </a:t>
            </a:r>
            <a:r>
              <a:rPr lang="it-IT" sz="2800" dirty="0" err="1">
                <a:solidFill>
                  <a:srgbClr val="04138B"/>
                </a:solidFill>
              </a:rPr>
              <a:t>Disaster</a:t>
            </a:r>
            <a:r>
              <a:rPr lang="it-IT" sz="2800" dirty="0">
                <a:solidFill>
                  <a:srgbClr val="04138B"/>
                </a:solidFill>
              </a:rPr>
              <a:t> Recovery tra Regioni/Province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>
              <a:solidFill>
                <a:srgbClr val="04138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4138B"/>
                </a:solidFill>
              </a:rPr>
              <a:t>Criteri e protocolli definiti su base nazionale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CAE3B9-2E65-42FA-AD1D-233298329772}"/>
              </a:ext>
            </a:extLst>
          </p:cNvPr>
          <p:cNvSpPr txBox="1"/>
          <p:nvPr/>
        </p:nvSpPr>
        <p:spPr>
          <a:xfrm>
            <a:off x="7114837" y="6017001"/>
            <a:ext cx="4797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Rete attuale delle CUR in Italia e rispettivi DR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046BC14A-95FA-267B-D22A-549551BF6F9E}"/>
              </a:ext>
            </a:extLst>
          </p:cNvPr>
          <p:cNvGrpSpPr/>
          <p:nvPr/>
        </p:nvGrpSpPr>
        <p:grpSpPr>
          <a:xfrm>
            <a:off x="7134187" y="115726"/>
            <a:ext cx="4635651" cy="5901275"/>
            <a:chOff x="5481947" y="0"/>
            <a:chExt cx="5496335" cy="6595601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B64DAFC3-2433-7D9A-B8D7-F0EB8CD10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1947" y="0"/>
              <a:ext cx="5496335" cy="6595601"/>
            </a:xfrm>
            <a:prstGeom prst="rect">
              <a:avLst/>
            </a:prstGeom>
          </p:spPr>
        </p:pic>
        <p:sp>
          <p:nvSpPr>
            <p:cNvPr id="8" name="Connettore 7">
              <a:extLst>
                <a:ext uri="{FF2B5EF4-FFF2-40B4-BE49-F238E27FC236}">
                  <a16:creationId xmlns:a16="http://schemas.microsoft.com/office/drawing/2014/main" id="{80C8E0B7-109B-00A7-A57E-B14DFB3D669B}"/>
                </a:ext>
              </a:extLst>
            </p:cNvPr>
            <p:cNvSpPr/>
            <p:nvPr/>
          </p:nvSpPr>
          <p:spPr>
            <a:xfrm>
              <a:off x="5921993" y="1627664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onnettore 8">
              <a:extLst>
                <a:ext uri="{FF2B5EF4-FFF2-40B4-BE49-F238E27FC236}">
                  <a16:creationId xmlns:a16="http://schemas.microsoft.com/office/drawing/2014/main" id="{EF13CF16-22C3-0A89-378A-4B96DED8B63C}"/>
                </a:ext>
              </a:extLst>
            </p:cNvPr>
            <p:cNvSpPr/>
            <p:nvPr/>
          </p:nvSpPr>
          <p:spPr>
            <a:xfrm>
              <a:off x="8245177" y="3459287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onnettore 9">
              <a:extLst>
                <a:ext uri="{FF2B5EF4-FFF2-40B4-BE49-F238E27FC236}">
                  <a16:creationId xmlns:a16="http://schemas.microsoft.com/office/drawing/2014/main" id="{14B47EAB-A7F2-608D-2650-D79B9D43B200}"/>
                </a:ext>
              </a:extLst>
            </p:cNvPr>
            <p:cNvSpPr/>
            <p:nvPr/>
          </p:nvSpPr>
          <p:spPr>
            <a:xfrm>
              <a:off x="9271302" y="5949245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onnettore 10">
              <a:extLst>
                <a:ext uri="{FF2B5EF4-FFF2-40B4-BE49-F238E27FC236}">
                  <a16:creationId xmlns:a16="http://schemas.microsoft.com/office/drawing/2014/main" id="{6352C43A-BB8E-3D06-DCC8-0F67684A1F4E}"/>
                </a:ext>
              </a:extLst>
            </p:cNvPr>
            <p:cNvSpPr/>
            <p:nvPr/>
          </p:nvSpPr>
          <p:spPr>
            <a:xfrm>
              <a:off x="8494890" y="5774267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onnettore 11">
              <a:extLst>
                <a:ext uri="{FF2B5EF4-FFF2-40B4-BE49-F238E27FC236}">
                  <a16:creationId xmlns:a16="http://schemas.microsoft.com/office/drawing/2014/main" id="{D9CE0192-BBFF-0F9A-2BC2-3D1BE075277B}"/>
                </a:ext>
              </a:extLst>
            </p:cNvPr>
            <p:cNvSpPr/>
            <p:nvPr/>
          </p:nvSpPr>
          <p:spPr>
            <a:xfrm>
              <a:off x="6462890" y="4154312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onnettore 12">
              <a:extLst>
                <a:ext uri="{FF2B5EF4-FFF2-40B4-BE49-F238E27FC236}">
                  <a16:creationId xmlns:a16="http://schemas.microsoft.com/office/drawing/2014/main" id="{E3C0D85C-E65C-22A3-404E-9670B3A70D9E}"/>
                </a:ext>
              </a:extLst>
            </p:cNvPr>
            <p:cNvSpPr/>
            <p:nvPr/>
          </p:nvSpPr>
          <p:spPr>
            <a:xfrm>
              <a:off x="6093027" y="1256832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Connettore 13">
              <a:extLst>
                <a:ext uri="{FF2B5EF4-FFF2-40B4-BE49-F238E27FC236}">
                  <a16:creationId xmlns:a16="http://schemas.microsoft.com/office/drawing/2014/main" id="{5C767C68-0D29-80C9-846F-45BE1064A4CF}"/>
                </a:ext>
              </a:extLst>
            </p:cNvPr>
            <p:cNvSpPr/>
            <p:nvPr/>
          </p:nvSpPr>
          <p:spPr>
            <a:xfrm>
              <a:off x="5827976" y="883023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Connettore 14">
              <a:extLst>
                <a:ext uri="{FF2B5EF4-FFF2-40B4-BE49-F238E27FC236}">
                  <a16:creationId xmlns:a16="http://schemas.microsoft.com/office/drawing/2014/main" id="{603F01A9-B919-FA22-FB33-A4440EA261DC}"/>
                </a:ext>
              </a:extLst>
            </p:cNvPr>
            <p:cNvSpPr/>
            <p:nvPr/>
          </p:nvSpPr>
          <p:spPr>
            <a:xfrm>
              <a:off x="7106413" y="962045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Connettore 15">
              <a:extLst>
                <a:ext uri="{FF2B5EF4-FFF2-40B4-BE49-F238E27FC236}">
                  <a16:creationId xmlns:a16="http://schemas.microsoft.com/office/drawing/2014/main" id="{8A502F60-BCE2-0937-C61A-796A74B66C08}"/>
                </a:ext>
              </a:extLst>
            </p:cNvPr>
            <p:cNvSpPr/>
            <p:nvPr/>
          </p:nvSpPr>
          <p:spPr>
            <a:xfrm>
              <a:off x="7461956" y="2393245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onnettore 16">
              <a:extLst>
                <a:ext uri="{FF2B5EF4-FFF2-40B4-BE49-F238E27FC236}">
                  <a16:creationId xmlns:a16="http://schemas.microsoft.com/office/drawing/2014/main" id="{E8B2819B-D832-1854-DC4B-45C9BADDEF56}"/>
                </a:ext>
              </a:extLst>
            </p:cNvPr>
            <p:cNvSpPr/>
            <p:nvPr/>
          </p:nvSpPr>
          <p:spPr>
            <a:xfrm>
              <a:off x="7475482" y="668534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Connettore 17">
              <a:extLst>
                <a:ext uri="{FF2B5EF4-FFF2-40B4-BE49-F238E27FC236}">
                  <a16:creationId xmlns:a16="http://schemas.microsoft.com/office/drawing/2014/main" id="{5CD0D960-14C2-520C-7238-329DD05E8ADA}"/>
                </a:ext>
              </a:extLst>
            </p:cNvPr>
            <p:cNvSpPr/>
            <p:nvPr/>
          </p:nvSpPr>
          <p:spPr>
            <a:xfrm>
              <a:off x="6379774" y="1721444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Connettore 18">
              <a:extLst>
                <a:ext uri="{FF2B5EF4-FFF2-40B4-BE49-F238E27FC236}">
                  <a16:creationId xmlns:a16="http://schemas.microsoft.com/office/drawing/2014/main" id="{14FC4A9A-3EFE-2E54-B32B-0D25FA5E51A1}"/>
                </a:ext>
              </a:extLst>
            </p:cNvPr>
            <p:cNvSpPr/>
            <p:nvPr/>
          </p:nvSpPr>
          <p:spPr>
            <a:xfrm>
              <a:off x="6535248" y="973334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Connettore 19">
              <a:extLst>
                <a:ext uri="{FF2B5EF4-FFF2-40B4-BE49-F238E27FC236}">
                  <a16:creationId xmlns:a16="http://schemas.microsoft.com/office/drawing/2014/main" id="{17F9D36A-62D8-84CF-4B37-EC39A2A3FD2D}"/>
                </a:ext>
              </a:extLst>
            </p:cNvPr>
            <p:cNvSpPr/>
            <p:nvPr/>
          </p:nvSpPr>
          <p:spPr>
            <a:xfrm>
              <a:off x="8437557" y="662807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onnettore 20">
              <a:extLst>
                <a:ext uri="{FF2B5EF4-FFF2-40B4-BE49-F238E27FC236}">
                  <a16:creationId xmlns:a16="http://schemas.microsoft.com/office/drawing/2014/main" id="{C4AFED34-4B6F-0D25-F1EB-8BAF4A83A23D}"/>
                </a:ext>
              </a:extLst>
            </p:cNvPr>
            <p:cNvSpPr/>
            <p:nvPr/>
          </p:nvSpPr>
          <p:spPr>
            <a:xfrm>
              <a:off x="6767468" y="1142667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Connettore 21">
              <a:extLst>
                <a:ext uri="{FF2B5EF4-FFF2-40B4-BE49-F238E27FC236}">
                  <a16:creationId xmlns:a16="http://schemas.microsoft.com/office/drawing/2014/main" id="{548117B3-49E7-8DAF-B8EF-9738F03A0410}"/>
                </a:ext>
              </a:extLst>
            </p:cNvPr>
            <p:cNvSpPr/>
            <p:nvPr/>
          </p:nvSpPr>
          <p:spPr>
            <a:xfrm>
              <a:off x="8494890" y="2393245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Connettore 22">
              <a:extLst>
                <a:ext uri="{FF2B5EF4-FFF2-40B4-BE49-F238E27FC236}">
                  <a16:creationId xmlns:a16="http://schemas.microsoft.com/office/drawing/2014/main" id="{6D5B0F4A-9D48-CB0B-6DC0-15D7CCA9FD94}"/>
                </a:ext>
              </a:extLst>
            </p:cNvPr>
            <p:cNvSpPr/>
            <p:nvPr/>
          </p:nvSpPr>
          <p:spPr>
            <a:xfrm>
              <a:off x="7670801" y="171029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34950011-7042-6404-8B1C-2D04A767FCB2}"/>
                </a:ext>
              </a:extLst>
            </p:cNvPr>
            <p:cNvCxnSpPr/>
            <p:nvPr/>
          </p:nvCxnSpPr>
          <p:spPr>
            <a:xfrm>
              <a:off x="5954287" y="1083854"/>
              <a:ext cx="222706" cy="280223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1 24">
              <a:extLst>
                <a:ext uri="{FF2B5EF4-FFF2-40B4-BE49-F238E27FC236}">
                  <a16:creationId xmlns:a16="http://schemas.microsoft.com/office/drawing/2014/main" id="{B0C3E6C2-DCC1-EE42-7EC1-E24513686605}"/>
                </a:ext>
              </a:extLst>
            </p:cNvPr>
            <p:cNvCxnSpPr>
              <a:stCxn id="16" idx="2"/>
              <a:endCxn id="22" idx="6"/>
            </p:cNvCxnSpPr>
            <p:nvPr/>
          </p:nvCxnSpPr>
          <p:spPr>
            <a:xfrm>
              <a:off x="7461956" y="2500490"/>
              <a:ext cx="1213556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>
              <a:extLst>
                <a:ext uri="{FF2B5EF4-FFF2-40B4-BE49-F238E27FC236}">
                  <a16:creationId xmlns:a16="http://schemas.microsoft.com/office/drawing/2014/main" id="{F66EAC5B-FE16-CEA4-5F28-CAA356AE279C}"/>
                </a:ext>
              </a:extLst>
            </p:cNvPr>
            <p:cNvCxnSpPr>
              <a:endCxn id="9" idx="5"/>
            </p:cNvCxnSpPr>
            <p:nvPr/>
          </p:nvCxnSpPr>
          <p:spPr>
            <a:xfrm>
              <a:off x="8167482" y="3399589"/>
              <a:ext cx="231866" cy="24277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>
              <a:extLst>
                <a:ext uri="{FF2B5EF4-FFF2-40B4-BE49-F238E27FC236}">
                  <a16:creationId xmlns:a16="http://schemas.microsoft.com/office/drawing/2014/main" id="{2CC4B79F-B294-83C9-C958-52279222E23D}"/>
                </a:ext>
              </a:extLst>
            </p:cNvPr>
            <p:cNvCxnSpPr>
              <a:endCxn id="10" idx="2"/>
            </p:cNvCxnSpPr>
            <p:nvPr/>
          </p:nvCxnSpPr>
          <p:spPr>
            <a:xfrm>
              <a:off x="8580254" y="5900824"/>
              <a:ext cx="691048" cy="15566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onnettore 27">
              <a:extLst>
                <a:ext uri="{FF2B5EF4-FFF2-40B4-BE49-F238E27FC236}">
                  <a16:creationId xmlns:a16="http://schemas.microsoft.com/office/drawing/2014/main" id="{B1D869C0-9234-29E9-7BE6-4F7BA106BC57}"/>
                </a:ext>
              </a:extLst>
            </p:cNvPr>
            <p:cNvSpPr/>
            <p:nvPr/>
          </p:nvSpPr>
          <p:spPr>
            <a:xfrm>
              <a:off x="8031387" y="3244798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9" name="Connettore 1 28">
              <a:extLst>
                <a:ext uri="{FF2B5EF4-FFF2-40B4-BE49-F238E27FC236}">
                  <a16:creationId xmlns:a16="http://schemas.microsoft.com/office/drawing/2014/main" id="{D14BCF04-A5A4-6B90-B428-9079E0AAF79E}"/>
                </a:ext>
              </a:extLst>
            </p:cNvPr>
            <p:cNvCxnSpPr>
              <a:endCxn id="21" idx="3"/>
            </p:cNvCxnSpPr>
            <p:nvPr/>
          </p:nvCxnSpPr>
          <p:spPr>
            <a:xfrm flipV="1">
              <a:off x="6470085" y="1325745"/>
              <a:ext cx="323834" cy="502944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>
              <a:extLst>
                <a:ext uri="{FF2B5EF4-FFF2-40B4-BE49-F238E27FC236}">
                  <a16:creationId xmlns:a16="http://schemas.microsoft.com/office/drawing/2014/main" id="{AFA61608-AE4C-E3AF-64A2-104C957F4AA4}"/>
                </a:ext>
              </a:extLst>
            </p:cNvPr>
            <p:cNvCxnSpPr>
              <a:endCxn id="13" idx="4"/>
            </p:cNvCxnSpPr>
            <p:nvPr/>
          </p:nvCxnSpPr>
          <p:spPr>
            <a:xfrm flipV="1">
              <a:off x="6018375" y="1471321"/>
              <a:ext cx="164963" cy="274079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>
              <a:extLst>
                <a:ext uri="{FF2B5EF4-FFF2-40B4-BE49-F238E27FC236}">
                  <a16:creationId xmlns:a16="http://schemas.microsoft.com/office/drawing/2014/main" id="{872DEDC3-D0F7-AE83-9B4B-A5AA7C8460FE}"/>
                </a:ext>
              </a:extLst>
            </p:cNvPr>
            <p:cNvCxnSpPr>
              <a:endCxn id="20" idx="6"/>
            </p:cNvCxnSpPr>
            <p:nvPr/>
          </p:nvCxnSpPr>
          <p:spPr>
            <a:xfrm flipV="1">
              <a:off x="7244285" y="770052"/>
              <a:ext cx="1373894" cy="32050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>
              <a:extLst>
                <a:ext uri="{FF2B5EF4-FFF2-40B4-BE49-F238E27FC236}">
                  <a16:creationId xmlns:a16="http://schemas.microsoft.com/office/drawing/2014/main" id="{1FF9D758-35CB-0C22-F6CC-5DE176CFF8DB}"/>
                </a:ext>
              </a:extLst>
            </p:cNvPr>
            <p:cNvCxnSpPr>
              <a:endCxn id="21" idx="4"/>
            </p:cNvCxnSpPr>
            <p:nvPr/>
          </p:nvCxnSpPr>
          <p:spPr>
            <a:xfrm flipV="1">
              <a:off x="6535374" y="1357156"/>
              <a:ext cx="322405" cy="2863095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1 32">
              <a:extLst>
                <a:ext uri="{FF2B5EF4-FFF2-40B4-BE49-F238E27FC236}">
                  <a16:creationId xmlns:a16="http://schemas.microsoft.com/office/drawing/2014/main" id="{BAD7ED2E-DF7C-A4D1-8622-D0E36925C065}"/>
                </a:ext>
              </a:extLst>
            </p:cNvPr>
            <p:cNvCxnSpPr>
              <a:endCxn id="15" idx="2"/>
            </p:cNvCxnSpPr>
            <p:nvPr/>
          </p:nvCxnSpPr>
          <p:spPr>
            <a:xfrm flipV="1">
              <a:off x="6703643" y="1069290"/>
              <a:ext cx="402770" cy="4734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1 33">
              <a:extLst>
                <a:ext uri="{FF2B5EF4-FFF2-40B4-BE49-F238E27FC236}">
                  <a16:creationId xmlns:a16="http://schemas.microsoft.com/office/drawing/2014/main" id="{D1260097-E730-C1D7-A7E4-A710F989465C}"/>
                </a:ext>
              </a:extLst>
            </p:cNvPr>
            <p:cNvCxnSpPr>
              <a:endCxn id="15" idx="6"/>
            </p:cNvCxnSpPr>
            <p:nvPr/>
          </p:nvCxnSpPr>
          <p:spPr>
            <a:xfrm flipV="1">
              <a:off x="6816928" y="1069290"/>
              <a:ext cx="470107" cy="190381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1 34">
              <a:extLst>
                <a:ext uri="{FF2B5EF4-FFF2-40B4-BE49-F238E27FC236}">
                  <a16:creationId xmlns:a16="http://schemas.microsoft.com/office/drawing/2014/main" id="{899A1480-8983-2320-D8C2-5DCC6FE39634}"/>
                </a:ext>
              </a:extLst>
            </p:cNvPr>
            <p:cNvCxnSpPr/>
            <p:nvPr/>
          </p:nvCxnSpPr>
          <p:spPr>
            <a:xfrm flipV="1">
              <a:off x="7576802" y="342722"/>
              <a:ext cx="166190" cy="414949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1 35">
              <a:extLst>
                <a:ext uri="{FF2B5EF4-FFF2-40B4-BE49-F238E27FC236}">
                  <a16:creationId xmlns:a16="http://schemas.microsoft.com/office/drawing/2014/main" id="{A58076D0-9EFE-4E9D-B3DB-2A2D8B3CA8A1}"/>
                </a:ext>
              </a:extLst>
            </p:cNvPr>
            <p:cNvCxnSpPr/>
            <p:nvPr/>
          </p:nvCxnSpPr>
          <p:spPr>
            <a:xfrm>
              <a:off x="6606050" y="1112096"/>
              <a:ext cx="314377" cy="135187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Connettore 36">
              <a:extLst>
                <a:ext uri="{FF2B5EF4-FFF2-40B4-BE49-F238E27FC236}">
                  <a16:creationId xmlns:a16="http://schemas.microsoft.com/office/drawing/2014/main" id="{10902C98-7BE8-3B47-CA83-81D73E582002}"/>
                </a:ext>
              </a:extLst>
            </p:cNvPr>
            <p:cNvSpPr/>
            <p:nvPr/>
          </p:nvSpPr>
          <p:spPr>
            <a:xfrm>
              <a:off x="10060117" y="5083917"/>
              <a:ext cx="180622" cy="214489"/>
            </a:xfrm>
            <a:prstGeom prst="flowChartConnector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8" name="Connettore 7 37">
              <a:extLst>
                <a:ext uri="{FF2B5EF4-FFF2-40B4-BE49-F238E27FC236}">
                  <a16:creationId xmlns:a16="http://schemas.microsoft.com/office/drawing/2014/main" id="{C3A5BDA2-73E0-BC9A-C75F-9954C9B4B9FD}"/>
                </a:ext>
              </a:extLst>
            </p:cNvPr>
            <p:cNvCxnSpPr>
              <a:stCxn id="19" idx="4"/>
              <a:endCxn id="37" idx="2"/>
            </p:cNvCxnSpPr>
            <p:nvPr/>
          </p:nvCxnSpPr>
          <p:spPr>
            <a:xfrm rot="16200000" flipH="1">
              <a:off x="6341169" y="1472213"/>
              <a:ext cx="4003339" cy="3434558"/>
            </a:xfrm>
            <a:prstGeom prst="curvedConnector2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Immagine 38" descr="Immagine che contiene orologio, cerchio, linea, diagramma&#10;&#10;Descrizione generata automaticamente">
            <a:extLst>
              <a:ext uri="{FF2B5EF4-FFF2-40B4-BE49-F238E27FC236}">
                <a16:creationId xmlns:a16="http://schemas.microsoft.com/office/drawing/2014/main" id="{15D9CFCE-0142-99E2-AF01-6FEEA2B59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694" y="3150320"/>
            <a:ext cx="3194370" cy="316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14214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59F2D358-04F5-9F4E-874E-A6152FE22BEF}"/>
              </a:ext>
            </a:extLst>
          </p:cNvPr>
          <p:cNvGrpSpPr/>
          <p:nvPr/>
        </p:nvGrpSpPr>
        <p:grpSpPr>
          <a:xfrm>
            <a:off x="4271964" y="314325"/>
            <a:ext cx="7651566" cy="3980351"/>
            <a:chOff x="1355076" y="72333"/>
            <a:chExt cx="10816349" cy="6054485"/>
          </a:xfrm>
        </p:grpSpPr>
        <p:cxnSp>
          <p:nvCxnSpPr>
            <p:cNvPr id="6" name="Connettore 2 5">
              <a:extLst>
                <a:ext uri="{FF2B5EF4-FFF2-40B4-BE49-F238E27FC236}">
                  <a16:creationId xmlns:a16="http://schemas.microsoft.com/office/drawing/2014/main" id="{E9A077A6-2C4A-D140-B059-66A8A63FDA3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857882" y="1003722"/>
              <a:ext cx="650980" cy="0"/>
            </a:xfrm>
            <a:prstGeom prst="straightConnector1">
              <a:avLst/>
            </a:prstGeom>
            <a:solidFill>
              <a:srgbClr val="00B8FF"/>
            </a:solidFill>
            <a:ln w="349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30FA7C4D-DC22-0645-A83D-8DA2AD832FF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857882" y="351891"/>
              <a:ext cx="650980" cy="0"/>
            </a:xfrm>
            <a:prstGeom prst="straightConnector1">
              <a:avLst/>
            </a:prstGeom>
            <a:solidFill>
              <a:srgbClr val="00B8FF"/>
            </a:solidFill>
            <a:ln w="349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5CA8512-232F-FF44-8A40-AF8117EB3F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032" t="13744" r="24127" b="19855"/>
            <a:stretch/>
          </p:blipFill>
          <p:spPr>
            <a:xfrm>
              <a:off x="7550183" y="136841"/>
              <a:ext cx="566687" cy="503135"/>
            </a:xfrm>
            <a:prstGeom prst="rect">
              <a:avLst/>
            </a:prstGeom>
          </p:spPr>
        </p:pic>
        <p:pic>
          <p:nvPicPr>
            <p:cNvPr id="9" name="Immagine 8" descr="Immagine che contiene testo, segnale, clipart&#10;&#10;Descrizione generata automaticamente">
              <a:extLst>
                <a:ext uri="{FF2B5EF4-FFF2-40B4-BE49-F238E27FC236}">
                  <a16:creationId xmlns:a16="http://schemas.microsoft.com/office/drawing/2014/main" id="{0F7D362E-55BD-D842-B482-85012B0BD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9781" y="154272"/>
              <a:ext cx="503138" cy="503138"/>
            </a:xfrm>
            <a:prstGeom prst="rect">
              <a:avLst/>
            </a:prstGeom>
          </p:spPr>
        </p:pic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1DA0C334-47ED-5941-8F14-CC480E96F9B8}"/>
                </a:ext>
              </a:extLst>
            </p:cNvPr>
            <p:cNvGrpSpPr/>
            <p:nvPr/>
          </p:nvGrpSpPr>
          <p:grpSpPr>
            <a:xfrm>
              <a:off x="1355076" y="1101784"/>
              <a:ext cx="10638957" cy="5025034"/>
              <a:chOff x="1355075" y="1026457"/>
              <a:chExt cx="10638957" cy="5025034"/>
            </a:xfrm>
          </p:grpSpPr>
          <p:pic>
            <p:nvPicPr>
              <p:cNvPr id="20" name="Segnaposto contenuto 4">
                <a:extLst>
                  <a:ext uri="{FF2B5EF4-FFF2-40B4-BE49-F238E27FC236}">
                    <a16:creationId xmlns:a16="http://schemas.microsoft.com/office/drawing/2014/main" id="{C61F454D-423A-264D-A148-8EAA0D3F8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55075" y="1026457"/>
                <a:ext cx="10638957" cy="50250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F3119FE4-81E9-894B-ADF6-A8A98DDDB906}"/>
                  </a:ext>
                </a:extLst>
              </p:cNvPr>
              <p:cNvSpPr txBox="1"/>
              <p:nvPr/>
            </p:nvSpPr>
            <p:spPr>
              <a:xfrm>
                <a:off x="5799687" y="3169643"/>
                <a:ext cx="1056114" cy="519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rgbClr val="002060"/>
                    </a:solidFill>
                  </a:rPr>
                  <a:t>C.U.R.</a:t>
                </a:r>
              </a:p>
            </p:txBody>
          </p:sp>
        </p:grpSp>
        <p:pic>
          <p:nvPicPr>
            <p:cNvPr id="11" name="Immagine 10" descr="Immagine che contiene sedendo, bianco, barca, rosso&#10;&#10;Descrizione generata automaticamente">
              <a:extLst>
                <a:ext uri="{FF2B5EF4-FFF2-40B4-BE49-F238E27FC236}">
                  <a16:creationId xmlns:a16="http://schemas.microsoft.com/office/drawing/2014/main" id="{1FEC7E52-BA57-8E4B-9B3C-5F73219E10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11" b="15101"/>
            <a:stretch/>
          </p:blipFill>
          <p:spPr>
            <a:xfrm>
              <a:off x="9772278" y="811995"/>
              <a:ext cx="909061" cy="607143"/>
            </a:xfrm>
            <a:prstGeom prst="rect">
              <a:avLst/>
            </a:prstGeom>
          </p:spPr>
        </p:pic>
        <p:pic>
          <p:nvPicPr>
            <p:cNvPr id="12" name="Immagine 11" descr="Immagine che contiene automobile&#10;&#10;Descrizione generata automaticamente">
              <a:extLst>
                <a:ext uri="{FF2B5EF4-FFF2-40B4-BE49-F238E27FC236}">
                  <a16:creationId xmlns:a16="http://schemas.microsoft.com/office/drawing/2014/main" id="{CDFF20AE-FAAE-4643-9DC2-443B0297F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21286" b="27636"/>
            <a:stretch/>
          </p:blipFill>
          <p:spPr>
            <a:xfrm>
              <a:off x="9761472" y="115456"/>
              <a:ext cx="946361" cy="483385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8E9543A-913C-4A43-80A7-B64E0F86D2D0}"/>
                </a:ext>
              </a:extLst>
            </p:cNvPr>
            <p:cNvSpPr txBox="1"/>
            <p:nvPr/>
          </p:nvSpPr>
          <p:spPr>
            <a:xfrm>
              <a:off x="10708172" y="72333"/>
              <a:ext cx="136609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/>
                <a:t>WORK-IN-PROGRESS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2EDE01E6-361F-D749-BBD1-A1F0BD08E0D5}"/>
                </a:ext>
              </a:extLst>
            </p:cNvPr>
            <p:cNvSpPr txBox="1"/>
            <p:nvPr/>
          </p:nvSpPr>
          <p:spPr>
            <a:xfrm>
              <a:off x="10772304" y="3139417"/>
              <a:ext cx="1399121" cy="1121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/>
                <a:t>WORK-IN-PROGRESS</a:t>
              </a:r>
            </a:p>
            <a:p>
              <a:pPr algn="ctr"/>
              <a:r>
                <a:rPr lang="it-IT" sz="1100" dirty="0"/>
                <a:t>SE H24</a:t>
              </a:r>
            </a:p>
          </p:txBody>
        </p:sp>
        <p:sp>
          <p:nvSpPr>
            <p:cNvPr id="16" name="Freccia destra con strisce 15">
              <a:extLst>
                <a:ext uri="{FF2B5EF4-FFF2-40B4-BE49-F238E27FC236}">
                  <a16:creationId xmlns:a16="http://schemas.microsoft.com/office/drawing/2014/main" id="{A7C8DC8C-3117-044F-8BDE-8439C588DE70}"/>
                </a:ext>
              </a:extLst>
            </p:cNvPr>
            <p:cNvSpPr/>
            <p:nvPr/>
          </p:nvSpPr>
          <p:spPr>
            <a:xfrm>
              <a:off x="8996112" y="203138"/>
              <a:ext cx="776166" cy="391981"/>
            </a:xfrm>
            <a:prstGeom prst="striped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Freccia destra con strisce 16">
              <a:extLst>
                <a:ext uri="{FF2B5EF4-FFF2-40B4-BE49-F238E27FC236}">
                  <a16:creationId xmlns:a16="http://schemas.microsoft.com/office/drawing/2014/main" id="{ACA7FDDA-03EC-344F-A722-92B11DEFB064}"/>
                </a:ext>
              </a:extLst>
            </p:cNvPr>
            <p:cNvSpPr/>
            <p:nvPr/>
          </p:nvSpPr>
          <p:spPr>
            <a:xfrm>
              <a:off x="9006918" y="933031"/>
              <a:ext cx="765360" cy="391981"/>
            </a:xfrm>
            <a:prstGeom prst="striped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8" name="Connettore 1 17">
              <a:extLst>
                <a:ext uri="{FF2B5EF4-FFF2-40B4-BE49-F238E27FC236}">
                  <a16:creationId xmlns:a16="http://schemas.microsoft.com/office/drawing/2014/main" id="{01E36D4B-34DE-ED42-A767-161701207A4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870408" y="351892"/>
              <a:ext cx="0" cy="5397555"/>
            </a:xfrm>
            <a:prstGeom prst="line">
              <a:avLst/>
            </a:prstGeom>
            <a:solidFill>
              <a:srgbClr val="00B8FF"/>
            </a:solidFill>
            <a:ln w="444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9" name="Immagine 18" descr="loghicop.png">
              <a:extLst>
                <a:ext uri="{FF2B5EF4-FFF2-40B4-BE49-F238E27FC236}">
                  <a16:creationId xmlns:a16="http://schemas.microsoft.com/office/drawing/2014/main" id="{D325EF34-D4FA-1E4D-85BE-E264CB18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56688" y="763872"/>
              <a:ext cx="954839" cy="624069"/>
            </a:xfrm>
            <a:prstGeom prst="rect">
              <a:avLst/>
            </a:prstGeom>
          </p:spPr>
        </p:pic>
      </p:grpSp>
      <p:sp>
        <p:nvSpPr>
          <p:cNvPr id="22" name="Titolo 1">
            <a:extLst>
              <a:ext uri="{FF2B5EF4-FFF2-40B4-BE49-F238E27FC236}">
                <a16:creationId xmlns:a16="http://schemas.microsoft.com/office/drawing/2014/main" id="{C3B1A8CB-5F67-CD4F-B066-7B9758970714}"/>
              </a:ext>
            </a:extLst>
          </p:cNvPr>
          <p:cNvSpPr txBox="1">
            <a:spLocks/>
          </p:cNvSpPr>
          <p:nvPr/>
        </p:nvSpPr>
        <p:spPr>
          <a:xfrm>
            <a:off x="-1" y="122331"/>
            <a:ext cx="5273033" cy="868775"/>
          </a:xfrm>
          <a:prstGeom prst="rect">
            <a:avLst/>
          </a:prstGeom>
          <a:solidFill>
            <a:srgbClr val="04138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Il modello CUR NUE 1.1.2.</a:t>
            </a:r>
          </a:p>
          <a:p>
            <a:r>
              <a:rPr lang="it-IT" sz="2400" b="1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(Centrale Unica di Risposta)</a:t>
            </a:r>
          </a:p>
        </p:txBody>
      </p:sp>
      <p:pic>
        <p:nvPicPr>
          <p:cNvPr id="23" name="Immagine 22" descr="Immagine che contiene testo, segnale, grafica vettoriale&#10;&#10;Descrizione generata automaticamente">
            <a:extLst>
              <a:ext uri="{FF2B5EF4-FFF2-40B4-BE49-F238E27FC236}">
                <a16:creationId xmlns:a16="http://schemas.microsoft.com/office/drawing/2014/main" id="{1C853F26-E502-1049-871D-E2F222F1DD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9617" y="4829394"/>
            <a:ext cx="1075346" cy="841575"/>
          </a:xfrm>
          <a:prstGeom prst="rect">
            <a:avLst/>
          </a:prstGeom>
        </p:spPr>
      </p:pic>
      <p:sp>
        <p:nvSpPr>
          <p:cNvPr id="24" name="Segnaposto contenuto 3">
            <a:extLst>
              <a:ext uri="{FF2B5EF4-FFF2-40B4-BE49-F238E27FC236}">
                <a16:creationId xmlns:a16="http://schemas.microsoft.com/office/drawing/2014/main" id="{D7BF7B06-59CC-F244-B395-7DDEE9544CB4}"/>
              </a:ext>
            </a:extLst>
          </p:cNvPr>
          <p:cNvSpPr txBox="1">
            <a:spLocks/>
          </p:cNvSpPr>
          <p:nvPr/>
        </p:nvSpPr>
        <p:spPr>
          <a:xfrm>
            <a:off x="140282" y="1403463"/>
            <a:ext cx="5273040" cy="44803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b="1" dirty="0">
                <a:solidFill>
                  <a:srgbClr val="002060"/>
                </a:solidFill>
              </a:rPr>
              <a:t>Risposta</a:t>
            </a:r>
            <a:r>
              <a:rPr lang="it-IT" sz="1800" dirty="0">
                <a:solidFill>
                  <a:srgbClr val="002060"/>
                </a:solidFill>
              </a:rPr>
              <a:t> immediata alla chiamata</a:t>
            </a:r>
            <a:br>
              <a:rPr lang="it-IT" sz="1800" dirty="0">
                <a:solidFill>
                  <a:srgbClr val="002060"/>
                </a:solidFill>
              </a:rPr>
            </a:br>
            <a:r>
              <a:rPr lang="it-IT" sz="1200" dirty="0">
                <a:solidFill>
                  <a:srgbClr val="002060"/>
                </a:solidFill>
              </a:rPr>
              <a:t>eventuale richiamata se l’utente interrompe la comunicazione</a:t>
            </a:r>
            <a:br>
              <a:rPr lang="it-IT" sz="1200" dirty="0">
                <a:solidFill>
                  <a:srgbClr val="002060"/>
                </a:solidFill>
              </a:rPr>
            </a:br>
            <a:endParaRPr lang="it-IT" sz="1200" dirty="0">
              <a:solidFill>
                <a:srgbClr val="002060"/>
              </a:solidFill>
            </a:endParaRPr>
          </a:p>
          <a:p>
            <a:r>
              <a:rPr lang="it-IT" sz="2400" b="1" dirty="0">
                <a:solidFill>
                  <a:srgbClr val="002060"/>
                </a:solidFill>
              </a:rPr>
              <a:t>Filtro</a:t>
            </a:r>
            <a:r>
              <a:rPr lang="it-IT" sz="1800" dirty="0">
                <a:solidFill>
                  <a:srgbClr val="002060"/>
                </a:solidFill>
              </a:rPr>
              <a:t> delle chiamate inappropriate</a:t>
            </a:r>
            <a:br>
              <a:rPr lang="it-IT" sz="1800" dirty="0">
                <a:solidFill>
                  <a:srgbClr val="002060"/>
                </a:solidFill>
              </a:rPr>
            </a:br>
            <a:endParaRPr lang="it-IT" sz="1800" dirty="0">
              <a:solidFill>
                <a:srgbClr val="002060"/>
              </a:solidFill>
            </a:endParaRPr>
          </a:p>
          <a:p>
            <a:r>
              <a:rPr lang="it-IT" sz="2400" b="1" dirty="0">
                <a:solidFill>
                  <a:srgbClr val="002060"/>
                </a:solidFill>
              </a:rPr>
              <a:t>Localizzazione</a:t>
            </a:r>
            <a:br>
              <a:rPr lang="it-IT" sz="1800" dirty="0">
                <a:solidFill>
                  <a:srgbClr val="002060"/>
                </a:solidFill>
              </a:rPr>
            </a:br>
            <a:r>
              <a:rPr lang="it-IT" sz="1800" dirty="0">
                <a:solidFill>
                  <a:srgbClr val="002060"/>
                </a:solidFill>
              </a:rPr>
              <a:t>(</a:t>
            </a:r>
            <a:r>
              <a:rPr lang="it-IT" sz="1100" dirty="0">
                <a:solidFill>
                  <a:srgbClr val="002060"/>
                </a:solidFill>
              </a:rPr>
              <a:t>Rete telefonica, app 112 </a:t>
            </a:r>
            <a:r>
              <a:rPr lang="it-IT" sz="1100" dirty="0" err="1">
                <a:solidFill>
                  <a:srgbClr val="002060"/>
                </a:solidFill>
              </a:rPr>
              <a:t>Where</a:t>
            </a:r>
            <a:r>
              <a:rPr lang="it-IT" sz="1100" dirty="0">
                <a:solidFill>
                  <a:srgbClr val="002060"/>
                </a:solidFill>
              </a:rPr>
              <a:t> Are U, AML, </a:t>
            </a:r>
            <a:r>
              <a:rPr lang="it-IT" sz="1100" dirty="0" err="1">
                <a:solidFill>
                  <a:srgbClr val="002060"/>
                </a:solidFill>
              </a:rPr>
              <a:t>eCall</a:t>
            </a:r>
            <a:r>
              <a:rPr lang="it-IT" sz="1100" dirty="0">
                <a:solidFill>
                  <a:srgbClr val="002060"/>
                </a:solidFill>
              </a:rPr>
              <a:t>)</a:t>
            </a:r>
            <a:br>
              <a:rPr lang="it-IT" sz="1100" dirty="0">
                <a:solidFill>
                  <a:srgbClr val="002060"/>
                </a:solidFill>
              </a:rPr>
            </a:br>
            <a:endParaRPr lang="it-IT" sz="1100" dirty="0">
              <a:solidFill>
                <a:srgbClr val="002060"/>
              </a:solidFill>
            </a:endParaRPr>
          </a:p>
          <a:p>
            <a:r>
              <a:rPr lang="it-IT" sz="2400" dirty="0">
                <a:solidFill>
                  <a:srgbClr val="002060"/>
                </a:solidFill>
              </a:rPr>
              <a:t>Consegna</a:t>
            </a:r>
            <a:r>
              <a:rPr lang="it-IT" sz="1800" dirty="0">
                <a:solidFill>
                  <a:srgbClr val="002060"/>
                </a:solidFill>
              </a:rPr>
              <a:t> veloce </a:t>
            </a:r>
            <a:r>
              <a:rPr lang="it-IT" sz="1800" b="1" dirty="0">
                <a:solidFill>
                  <a:srgbClr val="002060"/>
                </a:solidFill>
              </a:rPr>
              <a:t>all’ente competente</a:t>
            </a:r>
            <a:br>
              <a:rPr lang="it-IT" sz="1800" dirty="0">
                <a:solidFill>
                  <a:srgbClr val="002060"/>
                </a:solidFill>
              </a:rPr>
            </a:br>
            <a:r>
              <a:rPr lang="it-IT" sz="1200" dirty="0">
                <a:solidFill>
                  <a:srgbClr val="002060"/>
                </a:solidFill>
              </a:rPr>
              <a:t>(Polizia, Carabinieri, Sanità, Vigili Fuoco)</a:t>
            </a:r>
            <a:br>
              <a:rPr lang="it-IT" sz="1200" dirty="0">
                <a:solidFill>
                  <a:srgbClr val="002060"/>
                </a:solidFill>
              </a:rPr>
            </a:br>
            <a:endParaRPr lang="it-IT" sz="1200" dirty="0">
              <a:solidFill>
                <a:srgbClr val="002060"/>
              </a:solidFill>
            </a:endParaRPr>
          </a:p>
          <a:p>
            <a:r>
              <a:rPr lang="it-IT" sz="1800" dirty="0">
                <a:solidFill>
                  <a:srgbClr val="002060"/>
                </a:solidFill>
              </a:rPr>
              <a:t> Accesso </a:t>
            </a:r>
            <a:r>
              <a:rPr lang="it-IT" sz="2400" b="1" dirty="0">
                <a:solidFill>
                  <a:srgbClr val="002060"/>
                </a:solidFill>
              </a:rPr>
              <a:t>multilingua</a:t>
            </a:r>
            <a:r>
              <a:rPr lang="it-IT" sz="1800" dirty="0">
                <a:solidFill>
                  <a:srgbClr val="002060"/>
                </a:solidFill>
              </a:rPr>
              <a:t> in tempo reale</a:t>
            </a:r>
            <a:br>
              <a:rPr lang="it-IT" sz="1800" dirty="0">
                <a:solidFill>
                  <a:srgbClr val="002060"/>
                </a:solidFill>
              </a:rPr>
            </a:br>
            <a:endParaRPr lang="it-IT" sz="1800" dirty="0">
              <a:solidFill>
                <a:srgbClr val="002060"/>
              </a:solidFill>
            </a:endParaRPr>
          </a:p>
          <a:p>
            <a:r>
              <a:rPr lang="it-IT" sz="1800" dirty="0">
                <a:solidFill>
                  <a:srgbClr val="002060"/>
                </a:solidFill>
              </a:rPr>
              <a:t> chat per </a:t>
            </a:r>
            <a:r>
              <a:rPr lang="it-IT" sz="2400" b="1" dirty="0">
                <a:solidFill>
                  <a:srgbClr val="002060"/>
                </a:solidFill>
              </a:rPr>
              <a:t>sordi</a:t>
            </a:r>
          </a:p>
        </p:txBody>
      </p:sp>
    </p:spTree>
    <p:extLst>
      <p:ext uri="{BB962C8B-B14F-4D97-AF65-F5344CB8AC3E}">
        <p14:creationId xmlns:p14="http://schemas.microsoft.com/office/powerpoint/2010/main" val="2684000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08886"/>
            <a:ext cx="8247888" cy="525986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TEMPO PER RISPOSTA E LOCALIZZAZIONE CONFRONTO</a:t>
            </a:r>
          </a:p>
        </p:txBody>
      </p:sp>
      <p:graphicFrame>
        <p:nvGraphicFramePr>
          <p:cNvPr id="9" name="Segnaposto contenuto 8"/>
          <p:cNvGraphicFramePr>
            <a:graphicFrameLocks noGrp="1"/>
          </p:cNvGraphicFramePr>
          <p:nvPr>
            <p:ph idx="1"/>
          </p:nvPr>
        </p:nvGraphicFramePr>
        <p:xfrm>
          <a:off x="747251" y="771560"/>
          <a:ext cx="10972800" cy="5610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/>
          <p:cNvSpPr/>
          <p:nvPr/>
        </p:nvSpPr>
        <p:spPr>
          <a:xfrm>
            <a:off x="6602277" y="1587535"/>
            <a:ext cx="5029283" cy="4463845"/>
          </a:xfrm>
          <a:prstGeom prst="rect">
            <a:avLst/>
          </a:prstGeom>
          <a:solidFill>
            <a:srgbClr val="C0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164976" y="1125870"/>
            <a:ext cx="5019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118 </a:t>
            </a:r>
            <a:r>
              <a:rPr lang="it-IT" sz="54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Pre</a:t>
            </a:r>
            <a:r>
              <a:rPr lang="it-IT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-NUE 112</a:t>
            </a:r>
          </a:p>
        </p:txBody>
      </p:sp>
      <p:sp>
        <p:nvSpPr>
          <p:cNvPr id="5" name="Rettangolo 4"/>
          <p:cNvSpPr/>
          <p:nvPr/>
        </p:nvSpPr>
        <p:spPr>
          <a:xfrm>
            <a:off x="6868548" y="1860911"/>
            <a:ext cx="4496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118 &amp; NUE 112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0437954" y="6286139"/>
            <a:ext cx="1753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* </a:t>
            </a:r>
            <a:r>
              <a:rPr lang="it-IT" sz="1100" b="1" dirty="0"/>
              <a:t>Covid-19</a:t>
            </a:r>
            <a:r>
              <a:rPr lang="it-IT" sz="1100" dirty="0"/>
              <a:t>:  3 e 4 ondata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8D0FB04B-CFB4-DECB-1863-991E6D9D7D8D}"/>
              </a:ext>
            </a:extLst>
          </p:cNvPr>
          <p:cNvSpPr txBox="1">
            <a:spLocks/>
          </p:cNvSpPr>
          <p:nvPr/>
        </p:nvSpPr>
        <p:spPr>
          <a:xfrm>
            <a:off x="54709" y="6284756"/>
            <a:ext cx="10383245" cy="5259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highlight>
                  <a:srgbClr val="FFFF00"/>
                </a:highlight>
              </a:rPr>
              <a:t>Riduzione del tempo </a:t>
            </a:r>
            <a:r>
              <a:rPr lang="it-IT" sz="2000" dirty="0"/>
              <a:t>di Call/</a:t>
            </a:r>
            <a:r>
              <a:rPr lang="it-IT" sz="2000" dirty="0" err="1"/>
              <a:t>Dispatch</a:t>
            </a:r>
            <a:r>
              <a:rPr lang="it-IT" sz="2000" dirty="0"/>
              <a:t> per l’emergenza Sanitaria </a:t>
            </a:r>
            <a:r>
              <a:rPr lang="it-IT" sz="2000" dirty="0" err="1"/>
              <a:t>Preospedaliera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09447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18237"/>
            <a:ext cx="12192000" cy="750443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+mn-lt"/>
              </a:rPr>
              <a:t>NUE 112 – IL CONTRIBUTO MOLTO POSITIVO IN TERMINI DI TEMPO PER L’EMERGENZA SANITARIA PREOSPEDALIERA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536607" y="3698744"/>
          <a:ext cx="7820598" cy="1928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2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5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5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Trienni confronto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Media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Mediana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75°Percentile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90°Percentile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2010/11/12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00:01:43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00:01:30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00:02:03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00:02:43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2018/19/21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00:00:59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00:00:47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00:01:13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dirty="0">
                          <a:effectLst/>
                          <a:latin typeface="+mn-lt"/>
                        </a:rPr>
                        <a:t>00:01:50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Risparmio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00:00:44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00:00:43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00:00:50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00:00:53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Miglioramento 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egnaposto contenuto 2"/>
          <p:cNvSpPr txBox="1">
            <a:spLocks/>
          </p:cNvSpPr>
          <p:nvPr/>
        </p:nvSpPr>
        <p:spPr>
          <a:xfrm>
            <a:off x="771525" y="1157096"/>
            <a:ext cx="10648949" cy="447014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rgbClr val="00206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Con la capacità di risposta immediata e </a:t>
            </a:r>
            <a:br>
              <a:rPr lang="it-IT" dirty="0">
                <a:solidFill>
                  <a:srgbClr val="00206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dirty="0">
                <a:solidFill>
                  <a:srgbClr val="00206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gli strumenti di supporto alla localizzazione</a:t>
            </a:r>
            <a:br>
              <a:rPr lang="it-IT" dirty="0">
                <a:solidFill>
                  <a:srgbClr val="00206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it-IT" u="sng" dirty="0">
                <a:solidFill>
                  <a:srgbClr val="00206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il NUE 112 contribuisce in modo significativo al miglioramento dei tempi del processo</a:t>
            </a: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2547672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4DACACD-EFC2-C44E-8D6F-0A8145802A60}"/>
              </a:ext>
            </a:extLst>
          </p:cNvPr>
          <p:cNvSpPr/>
          <p:nvPr/>
        </p:nvSpPr>
        <p:spPr>
          <a:xfrm>
            <a:off x="838200" y="991904"/>
            <a:ext cx="11027229" cy="4808458"/>
          </a:xfrm>
          <a:prstGeom prst="rect">
            <a:avLst/>
          </a:prstGeom>
          <a:solidFill>
            <a:schemeClr val="bg1"/>
          </a:solidFill>
          <a:ln w="3175">
            <a:solidFill>
              <a:srgbClr val="C3281C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Segnaposto contenuto 4">
            <a:extLst>
              <a:ext uri="{FF2B5EF4-FFF2-40B4-BE49-F238E27FC236}">
                <a16:creationId xmlns:a16="http://schemas.microsoft.com/office/drawing/2014/main" id="{13A0870B-0571-EE41-A16F-7701420D0DD5}"/>
              </a:ext>
            </a:extLst>
          </p:cNvPr>
          <p:cNvSpPr txBox="1">
            <a:spLocks/>
          </p:cNvSpPr>
          <p:nvPr/>
        </p:nvSpPr>
        <p:spPr>
          <a:xfrm>
            <a:off x="838200" y="290627"/>
            <a:ext cx="10280974" cy="481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877822" rtl="0" eaLnBrk="1" latinLnBrk="0" hangingPunct="1">
              <a:lnSpc>
                <a:spcPct val="90000"/>
              </a:lnSpc>
              <a:spcBef>
                <a:spcPts val="900"/>
              </a:spcBef>
              <a:buSzTx/>
              <a:buFont typeface="Arial" panose="020B0604020202020204" pitchFamily="34" charset="0"/>
              <a:buNone/>
              <a:defRPr sz="2600" b="1" u="sng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u="none" dirty="0">
                <a:solidFill>
                  <a:srgbClr val="C00000"/>
                </a:solidFill>
              </a:rPr>
              <a:t>APP WHERE ARE U – Multi-</a:t>
            </a:r>
            <a:r>
              <a:rPr lang="it-IT" sz="2800" u="none" dirty="0" err="1">
                <a:solidFill>
                  <a:srgbClr val="C00000"/>
                </a:solidFill>
              </a:rPr>
              <a:t>Modalita’</a:t>
            </a:r>
            <a:r>
              <a:rPr lang="it-IT" sz="2800" u="none" dirty="0">
                <a:solidFill>
                  <a:srgbClr val="C00000"/>
                </a:solidFill>
              </a:rPr>
              <a:t> di chiamata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0D32AD6-2929-E243-9A5E-7A6B54D08FB1}"/>
              </a:ext>
            </a:extLst>
          </p:cNvPr>
          <p:cNvSpPr txBox="1"/>
          <p:nvPr/>
        </p:nvSpPr>
        <p:spPr>
          <a:xfrm>
            <a:off x="1164770" y="1420384"/>
            <a:ext cx="1578429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SCHERMATA HOME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446EAA2-23F7-DA46-ACB7-4EF600F02FC2}"/>
              </a:ext>
            </a:extLst>
          </p:cNvPr>
          <p:cNvSpPr txBox="1"/>
          <p:nvPr/>
        </p:nvSpPr>
        <p:spPr>
          <a:xfrm>
            <a:off x="3965547" y="1420387"/>
            <a:ext cx="1578429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CHIAMATA MUTA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48CABC4-92D1-2A41-9EF3-CAB1FEE1E55D}"/>
              </a:ext>
            </a:extLst>
          </p:cNvPr>
          <p:cNvSpPr txBox="1"/>
          <p:nvPr/>
        </p:nvSpPr>
        <p:spPr>
          <a:xfrm>
            <a:off x="6726920" y="1420386"/>
            <a:ext cx="1578429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CHIAMATA VOCALE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841D498-D2E7-004A-A320-15760CD28E6C}"/>
              </a:ext>
            </a:extLst>
          </p:cNvPr>
          <p:cNvSpPr txBox="1"/>
          <p:nvPr/>
        </p:nvSpPr>
        <p:spPr>
          <a:xfrm>
            <a:off x="9540745" y="1420385"/>
            <a:ext cx="1578429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CHAT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34171D5-5897-6040-BAEC-3C569D5D02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1" r="25275"/>
          <a:stretch/>
        </p:blipFill>
        <p:spPr>
          <a:xfrm>
            <a:off x="981781" y="1837961"/>
            <a:ext cx="2013857" cy="3962400"/>
          </a:xfrm>
          <a:prstGeom prst="rect">
            <a:avLst/>
          </a:prstGeom>
        </p:spPr>
      </p:pic>
      <p:pic>
        <p:nvPicPr>
          <p:cNvPr id="9" name="Immagine 8" descr="Immagine che contiene testo, monitor, elettronico, cellulare&#10;&#10;Descrizione generata automaticamente">
            <a:extLst>
              <a:ext uri="{FF2B5EF4-FFF2-40B4-BE49-F238E27FC236}">
                <a16:creationId xmlns:a16="http://schemas.microsoft.com/office/drawing/2014/main" id="{526AA1D6-8EFD-B84F-BBEF-79487E2C54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6" r="24445"/>
          <a:stretch/>
        </p:blipFill>
        <p:spPr>
          <a:xfrm>
            <a:off x="3765064" y="1837961"/>
            <a:ext cx="2048845" cy="39962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4EADE1E-E0CD-9543-B010-BE7F11AA77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r="24127"/>
          <a:stretch/>
        </p:blipFill>
        <p:spPr>
          <a:xfrm>
            <a:off x="6479026" y="1865108"/>
            <a:ext cx="2074218" cy="39962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0F32898-11D1-A643-8278-CF8997312F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2" r="24835"/>
          <a:stretch/>
        </p:blipFill>
        <p:spPr>
          <a:xfrm>
            <a:off x="9323498" y="1837961"/>
            <a:ext cx="2030298" cy="4028136"/>
          </a:xfrm>
          <a:prstGeom prst="rect">
            <a:avLst/>
          </a:prstGeom>
        </p:spPr>
      </p:pic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ED03EBD1-A0E3-584A-9C7B-D2A4E767D0CB}"/>
              </a:ext>
            </a:extLst>
          </p:cNvPr>
          <p:cNvSpPr/>
          <p:nvPr/>
        </p:nvSpPr>
        <p:spPr>
          <a:xfrm>
            <a:off x="3618246" y="1314450"/>
            <a:ext cx="2352655" cy="4485911"/>
          </a:xfrm>
          <a:prstGeom prst="roundRect">
            <a:avLst/>
          </a:prstGeom>
          <a:noFill/>
          <a:ln w="603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Immagine 12" descr="Immagine che contiene testo, segnale, grafica vettoriale&#10;&#10;Descrizione generata automaticamente">
            <a:extLst>
              <a:ext uri="{FF2B5EF4-FFF2-40B4-BE49-F238E27FC236}">
                <a16:creationId xmlns:a16="http://schemas.microsoft.com/office/drawing/2014/main" id="{F2FE3116-A861-9146-86C8-9C8CC7EBF5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040" y="201091"/>
            <a:ext cx="880036" cy="68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5156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8DC166-7C32-9445-AD59-6AD7119634BE}"/>
              </a:ext>
            </a:extLst>
          </p:cNvPr>
          <p:cNvSpPr txBox="1">
            <a:spLocks/>
          </p:cNvSpPr>
          <p:nvPr/>
        </p:nvSpPr>
        <p:spPr>
          <a:xfrm>
            <a:off x="-33739" y="0"/>
            <a:ext cx="4096985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>
                <a:solidFill>
                  <a:srgbClr val="C00000"/>
                </a:solidFill>
              </a:rPr>
              <a:t>Localizzazione: AML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95C78E2-4FFA-354A-B958-423A44592446}"/>
              </a:ext>
            </a:extLst>
          </p:cNvPr>
          <p:cNvSpPr txBox="1"/>
          <p:nvPr/>
        </p:nvSpPr>
        <p:spPr>
          <a:xfrm>
            <a:off x="279080" y="512676"/>
            <a:ext cx="246734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</a:t>
            </a:r>
            <a:r>
              <a:rPr lang="it-IT" sz="4400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dvance</a:t>
            </a:r>
          </a:p>
          <a:p>
            <a:r>
              <a:rPr lang="it-IT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</a:t>
            </a:r>
            <a:r>
              <a:rPr lang="it-IT" sz="4400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obile</a:t>
            </a:r>
          </a:p>
          <a:p>
            <a:r>
              <a:rPr lang="it-IT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</a:t>
            </a:r>
            <a:r>
              <a:rPr lang="it-IT" sz="4400" dirty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ocation</a:t>
            </a:r>
          </a:p>
        </p:txBody>
      </p:sp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5D94FF0D-EC8A-B44A-ABEA-665B66F58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92" y="53381"/>
            <a:ext cx="8066008" cy="645783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299BD4-A2AF-FC47-A673-AD6FFF6864FA}"/>
              </a:ext>
            </a:extLst>
          </p:cNvPr>
          <p:cNvSpPr txBox="1"/>
          <p:nvPr/>
        </p:nvSpPr>
        <p:spPr>
          <a:xfrm>
            <a:off x="279080" y="3097999"/>
            <a:ext cx="37214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i="0" dirty="0">
                <a:effectLst/>
                <a:latin typeface="Arial" panose="020B0604020202020204" pitchFamily="34" charset="0"/>
              </a:rPr>
              <a:t>Quando viene effettuata una chiamata d’emergenza il telefono attiva automaticamente il proprio servizio di localizzazione per stabilire la sua posizione e invia queste informazioni ai servizi di emergenza tramite un SMS.</a:t>
            </a:r>
          </a:p>
          <a:p>
            <a:pPr algn="l"/>
            <a:endParaRPr lang="it-IT" i="0" dirty="0">
              <a:effectLst/>
              <a:latin typeface="Arial" panose="020B0604020202020204" pitchFamily="34" charset="0"/>
            </a:endParaRPr>
          </a:p>
          <a:p>
            <a:pPr algn="l"/>
            <a:r>
              <a:rPr lang="it-IT" i="0" dirty="0">
                <a:effectLst/>
                <a:latin typeface="Arial" panose="020B0604020202020204" pitchFamily="34" charset="0"/>
              </a:rPr>
              <a:t>I servizi utilizzano sia il GPS che il Wi-Fi per calcolare la posizione esatta del telefono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7709FDFC-B777-430E-2514-82DE522406BB}"/>
              </a:ext>
            </a:extLst>
          </p:cNvPr>
          <p:cNvSpPr/>
          <p:nvPr/>
        </p:nvSpPr>
        <p:spPr>
          <a:xfrm>
            <a:off x="7466126" y="2537579"/>
            <a:ext cx="1385740" cy="1489435"/>
          </a:xfrm>
          <a:prstGeom prst="ellipse">
            <a:avLst/>
          </a:prstGeom>
          <a:noFill/>
          <a:ln w="4762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0072698-690A-4EBF-20CC-61AFDE69F969}"/>
              </a:ext>
            </a:extLst>
          </p:cNvPr>
          <p:cNvSpPr/>
          <p:nvPr/>
        </p:nvSpPr>
        <p:spPr>
          <a:xfrm>
            <a:off x="10394731" y="6127531"/>
            <a:ext cx="1555531" cy="304800"/>
          </a:xfrm>
          <a:prstGeom prst="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3361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testo, interni, parete, computer&#10;&#10;Descrizione generata automaticamente">
            <a:extLst>
              <a:ext uri="{FF2B5EF4-FFF2-40B4-BE49-F238E27FC236}">
                <a16:creationId xmlns:a16="http://schemas.microsoft.com/office/drawing/2014/main" id="{F46E0AF7-4D8F-A26E-007E-310108BB8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03" y="608552"/>
            <a:ext cx="9835408" cy="564089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DC3F01E-4FE6-1F4C-BB9F-E2EF2FAFF111}"/>
              </a:ext>
            </a:extLst>
          </p:cNvPr>
          <p:cNvSpPr txBox="1">
            <a:spLocks/>
          </p:cNvSpPr>
          <p:nvPr/>
        </p:nvSpPr>
        <p:spPr>
          <a:xfrm>
            <a:off x="985" y="20130"/>
            <a:ext cx="12191015" cy="58842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rIns="0" bIns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crgbClr r="0" g="0" b="0">
                    <a:alpha val="0"/>
                  </a:scrgbClr>
                </a:highlight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ESEMPIO DI LOCALIZZAZIONE AML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5474FD0-5352-9974-0D7D-F4D8741848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4"/>
          <a:stretch/>
        </p:blipFill>
        <p:spPr>
          <a:xfrm>
            <a:off x="5710004" y="1769865"/>
            <a:ext cx="6481996" cy="3646123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B0A49C9A-F81E-906A-8A9B-21DBD58D6251}"/>
              </a:ext>
            </a:extLst>
          </p:cNvPr>
          <p:cNvSpPr/>
          <p:nvPr/>
        </p:nvSpPr>
        <p:spPr>
          <a:xfrm>
            <a:off x="8122524" y="3299791"/>
            <a:ext cx="1041354" cy="1113183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2F3B4CA-4845-D92F-87B1-148693DC52BD}"/>
              </a:ext>
            </a:extLst>
          </p:cNvPr>
          <p:cNvSpPr txBox="1"/>
          <p:nvPr/>
        </p:nvSpPr>
        <p:spPr>
          <a:xfrm>
            <a:off x="9483237" y="951256"/>
            <a:ext cx="23257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Location AML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77B90822-A252-2F09-1CD0-48614E21CFF9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8643201" y="1320588"/>
            <a:ext cx="1812764" cy="1979203"/>
          </a:xfrm>
          <a:prstGeom prst="straightConnector1">
            <a:avLst/>
          </a:prstGeom>
          <a:ln w="3492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499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389</Words>
  <Application>Microsoft Macintosh PowerPoint</Application>
  <PresentationFormat>Widescreen</PresentationFormat>
  <Paragraphs>93</Paragraphs>
  <Slides>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 Unicode MS</vt:lpstr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TEMPO PER RISPOSTA E LOCALIZZAZIONE CONFRONTO</vt:lpstr>
      <vt:lpstr>NUE 112 – IL CONTRIBUTO MOLTO POSITIVO IN TERMINI DI TEMPO PER L’EMERGENZA SANITARIA PREOSPEDALIERA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Danilo Bonada</dc:creator>
  <cp:lastModifiedBy>Danilo Bonada</cp:lastModifiedBy>
  <cp:revision>5</cp:revision>
  <dcterms:created xsi:type="dcterms:W3CDTF">2023-11-28T13:33:02Z</dcterms:created>
  <dcterms:modified xsi:type="dcterms:W3CDTF">2023-11-30T08:40:39Z</dcterms:modified>
</cp:coreProperties>
</file>