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9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theme+xml" PartName="/ppt/theme/theme8.xml"/>
  <Override ContentType="application/vnd.openxmlformats-officedocument.theme+xml" PartName="/ppt/theme/theme10.xml"/>
  <Override ContentType="application/vnd.openxmlformats-officedocument.theme+xml" PartName="/ppt/theme/theme9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  <p:sldMasterId id="2147483650" r:id="rId5"/>
    <p:sldMasterId id="2147483652" r:id="rId6"/>
    <p:sldMasterId id="2147483654" r:id="rId7"/>
    <p:sldMasterId id="2147483656" r:id="rId8"/>
    <p:sldMasterId id="2147483658" r:id="rId9"/>
    <p:sldMasterId id="2147483660" r:id="rId10"/>
    <p:sldMasterId id="2147483662" r:id="rId11"/>
    <p:sldMasterId id="2147483664" r:id="rId12"/>
  </p:sldMasterIdLst>
  <p:notesMasterIdLst>
    <p:notesMasterId r:id="rId13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  <p:sldId id="287" r:id="rId45"/>
    <p:sldId id="288" r:id="rId46"/>
    <p:sldId id="289" r:id="rId47"/>
    <p:sldId id="290" r:id="rId48"/>
    <p:sldId id="291" r:id="rId49"/>
    <p:sldId id="292" r:id="rId50"/>
    <p:sldId id="293" r:id="rId51"/>
    <p:sldId id="294" r:id="rId52"/>
    <p:sldId id="295" r:id="rId53"/>
    <p:sldId id="296" r:id="rId54"/>
    <p:sldId id="297" r:id="rId55"/>
    <p:sldId id="298" r:id="rId56"/>
    <p:sldId id="299" r:id="rId57"/>
    <p:sldId id="300" r:id="rId58"/>
    <p:sldId id="301" r:id="rId59"/>
  </p:sldIdLst>
  <p:sldSz cy="5143500" cx="9144000"/>
  <p:notesSz cx="6858000" cy="9144000"/>
  <p:embeddedFontLst>
    <p:embeddedFont>
      <p:font typeface="Candara"/>
      <p:regular r:id="rId60"/>
      <p:bold r:id="rId61"/>
      <p:italic r:id="rId62"/>
      <p:boldItalic r:id="rId63"/>
    </p:embeddedFont>
    <p:embeddedFont>
      <p:font typeface="Red Hat Display"/>
      <p:regular r:id="rId64"/>
      <p:bold r:id="rId65"/>
      <p:italic r:id="rId66"/>
      <p:boldItalic r:id="rId67"/>
    </p:embeddedFont>
    <p:embeddedFont>
      <p:font typeface="Khmer"/>
      <p:regular r:id="rId68"/>
    </p:embeddedFont>
    <p:embeddedFont>
      <p:font typeface="Red Hat Text"/>
      <p:regular r:id="rId69"/>
      <p:bold r:id="rId70"/>
      <p:italic r:id="rId71"/>
      <p:boldItalic r:id="rId7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73" roundtripDataSignature="AMtx7mjgnSNQoWlxKOt5+d5M4+4TwBeV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27.xml"/><Relationship Id="rId42" Type="http://schemas.openxmlformats.org/officeDocument/2006/relationships/slide" Target="slides/slide29.xml"/><Relationship Id="rId41" Type="http://schemas.openxmlformats.org/officeDocument/2006/relationships/slide" Target="slides/slide28.xml"/><Relationship Id="rId44" Type="http://schemas.openxmlformats.org/officeDocument/2006/relationships/slide" Target="slides/slide31.xml"/><Relationship Id="rId43" Type="http://schemas.openxmlformats.org/officeDocument/2006/relationships/slide" Target="slides/slide30.xml"/><Relationship Id="rId46" Type="http://schemas.openxmlformats.org/officeDocument/2006/relationships/slide" Target="slides/slide33.xml"/><Relationship Id="rId45" Type="http://schemas.openxmlformats.org/officeDocument/2006/relationships/slide" Target="slides/slide32.xml"/><Relationship Id="rId1" Type="http://schemas.openxmlformats.org/officeDocument/2006/relationships/theme" Target="theme/theme5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48" Type="http://schemas.openxmlformats.org/officeDocument/2006/relationships/slide" Target="slides/slide35.xml"/><Relationship Id="rId47" Type="http://schemas.openxmlformats.org/officeDocument/2006/relationships/slide" Target="slides/slide34.xml"/><Relationship Id="rId49" Type="http://schemas.openxmlformats.org/officeDocument/2006/relationships/slide" Target="slides/slide36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73" Type="http://customschemas.google.com/relationships/presentationmetadata" Target="metadata"/><Relationship Id="rId72" Type="http://schemas.openxmlformats.org/officeDocument/2006/relationships/font" Target="fonts/RedHatText-boldItalic.fntdata"/><Relationship Id="rId31" Type="http://schemas.openxmlformats.org/officeDocument/2006/relationships/slide" Target="slides/slide18.xml"/><Relationship Id="rId30" Type="http://schemas.openxmlformats.org/officeDocument/2006/relationships/slide" Target="slides/slide17.xml"/><Relationship Id="rId33" Type="http://schemas.openxmlformats.org/officeDocument/2006/relationships/slide" Target="slides/slide20.xml"/><Relationship Id="rId32" Type="http://schemas.openxmlformats.org/officeDocument/2006/relationships/slide" Target="slides/slide19.xml"/><Relationship Id="rId35" Type="http://schemas.openxmlformats.org/officeDocument/2006/relationships/slide" Target="slides/slide22.xml"/><Relationship Id="rId34" Type="http://schemas.openxmlformats.org/officeDocument/2006/relationships/slide" Target="slides/slide21.xml"/><Relationship Id="rId71" Type="http://schemas.openxmlformats.org/officeDocument/2006/relationships/font" Target="fonts/RedHatText-italic.fntdata"/><Relationship Id="rId70" Type="http://schemas.openxmlformats.org/officeDocument/2006/relationships/font" Target="fonts/RedHatText-bold.fntdata"/><Relationship Id="rId37" Type="http://schemas.openxmlformats.org/officeDocument/2006/relationships/slide" Target="slides/slide24.xml"/><Relationship Id="rId36" Type="http://schemas.openxmlformats.org/officeDocument/2006/relationships/slide" Target="slides/slide23.xml"/><Relationship Id="rId39" Type="http://schemas.openxmlformats.org/officeDocument/2006/relationships/slide" Target="slides/slide26.xml"/><Relationship Id="rId38" Type="http://schemas.openxmlformats.org/officeDocument/2006/relationships/slide" Target="slides/slide25.xml"/><Relationship Id="rId62" Type="http://schemas.openxmlformats.org/officeDocument/2006/relationships/font" Target="fonts/Candara-italic.fntdata"/><Relationship Id="rId61" Type="http://schemas.openxmlformats.org/officeDocument/2006/relationships/font" Target="fonts/Candara-bold.fntdata"/><Relationship Id="rId20" Type="http://schemas.openxmlformats.org/officeDocument/2006/relationships/slide" Target="slides/slide7.xml"/><Relationship Id="rId64" Type="http://schemas.openxmlformats.org/officeDocument/2006/relationships/font" Target="fonts/RedHatDisplay-regular.fntdata"/><Relationship Id="rId63" Type="http://schemas.openxmlformats.org/officeDocument/2006/relationships/font" Target="fonts/Candara-boldItalic.fntdata"/><Relationship Id="rId22" Type="http://schemas.openxmlformats.org/officeDocument/2006/relationships/slide" Target="slides/slide9.xml"/><Relationship Id="rId66" Type="http://schemas.openxmlformats.org/officeDocument/2006/relationships/font" Target="fonts/RedHatDisplay-italic.fntdata"/><Relationship Id="rId21" Type="http://schemas.openxmlformats.org/officeDocument/2006/relationships/slide" Target="slides/slide8.xml"/><Relationship Id="rId65" Type="http://schemas.openxmlformats.org/officeDocument/2006/relationships/font" Target="fonts/RedHatDisplay-bold.fntdata"/><Relationship Id="rId24" Type="http://schemas.openxmlformats.org/officeDocument/2006/relationships/slide" Target="slides/slide11.xml"/><Relationship Id="rId68" Type="http://schemas.openxmlformats.org/officeDocument/2006/relationships/font" Target="fonts/Khmer-regular.fntdata"/><Relationship Id="rId23" Type="http://schemas.openxmlformats.org/officeDocument/2006/relationships/slide" Target="slides/slide10.xml"/><Relationship Id="rId67" Type="http://schemas.openxmlformats.org/officeDocument/2006/relationships/font" Target="fonts/RedHatDisplay-boldItalic.fntdata"/><Relationship Id="rId60" Type="http://schemas.openxmlformats.org/officeDocument/2006/relationships/font" Target="fonts/Candara-regular.fntdata"/><Relationship Id="rId26" Type="http://schemas.openxmlformats.org/officeDocument/2006/relationships/slide" Target="slides/slide13.xml"/><Relationship Id="rId25" Type="http://schemas.openxmlformats.org/officeDocument/2006/relationships/slide" Target="slides/slide12.xml"/><Relationship Id="rId69" Type="http://schemas.openxmlformats.org/officeDocument/2006/relationships/font" Target="fonts/RedHatText-regular.fntdata"/><Relationship Id="rId28" Type="http://schemas.openxmlformats.org/officeDocument/2006/relationships/slide" Target="slides/slide15.xml"/><Relationship Id="rId27" Type="http://schemas.openxmlformats.org/officeDocument/2006/relationships/slide" Target="slides/slide14.xml"/><Relationship Id="rId29" Type="http://schemas.openxmlformats.org/officeDocument/2006/relationships/slide" Target="slides/slide16.xml"/><Relationship Id="rId51" Type="http://schemas.openxmlformats.org/officeDocument/2006/relationships/slide" Target="slides/slide38.xml"/><Relationship Id="rId50" Type="http://schemas.openxmlformats.org/officeDocument/2006/relationships/slide" Target="slides/slide37.xml"/><Relationship Id="rId53" Type="http://schemas.openxmlformats.org/officeDocument/2006/relationships/slide" Target="slides/slide40.xml"/><Relationship Id="rId52" Type="http://schemas.openxmlformats.org/officeDocument/2006/relationships/slide" Target="slides/slide39.xml"/><Relationship Id="rId11" Type="http://schemas.openxmlformats.org/officeDocument/2006/relationships/slideMaster" Target="slideMasters/slideMaster8.xml"/><Relationship Id="rId55" Type="http://schemas.openxmlformats.org/officeDocument/2006/relationships/slide" Target="slides/slide42.xml"/><Relationship Id="rId10" Type="http://schemas.openxmlformats.org/officeDocument/2006/relationships/slideMaster" Target="slideMasters/slideMaster7.xml"/><Relationship Id="rId54" Type="http://schemas.openxmlformats.org/officeDocument/2006/relationships/slide" Target="slides/slide41.xml"/><Relationship Id="rId13" Type="http://schemas.openxmlformats.org/officeDocument/2006/relationships/notesMaster" Target="notesMasters/notesMaster1.xml"/><Relationship Id="rId57" Type="http://schemas.openxmlformats.org/officeDocument/2006/relationships/slide" Target="slides/slide44.xml"/><Relationship Id="rId12" Type="http://schemas.openxmlformats.org/officeDocument/2006/relationships/slideMaster" Target="slideMasters/slideMaster9.xml"/><Relationship Id="rId56" Type="http://schemas.openxmlformats.org/officeDocument/2006/relationships/slide" Target="slides/slide43.xml"/><Relationship Id="rId15" Type="http://schemas.openxmlformats.org/officeDocument/2006/relationships/slide" Target="slides/slide2.xml"/><Relationship Id="rId59" Type="http://schemas.openxmlformats.org/officeDocument/2006/relationships/slide" Target="slides/slide46.xml"/><Relationship Id="rId14" Type="http://schemas.openxmlformats.org/officeDocument/2006/relationships/slide" Target="slides/slide1.xml"/><Relationship Id="rId58" Type="http://schemas.openxmlformats.org/officeDocument/2006/relationships/slide" Target="slides/slide45.xml"/><Relationship Id="rId17" Type="http://schemas.openxmlformats.org/officeDocument/2006/relationships/slide" Target="slides/slide4.xml"/><Relationship Id="rId16" Type="http://schemas.openxmlformats.org/officeDocument/2006/relationships/slide" Target="slides/slide3.xml"/><Relationship Id="rId19" Type="http://schemas.openxmlformats.org/officeDocument/2006/relationships/slide" Target="slides/slide6.xml"/><Relationship Id="rId18" Type="http://schemas.openxmlformats.org/officeDocument/2006/relationships/slide" Target="slides/slide5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bd6e46c970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" name="Google Shape;92;g1bd6e46c97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0" name="Google Shape;15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3" name="Google Shape;16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9" name="Google Shape;17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4" name="Google Shape;19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0" name="Google Shape;23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6" name="Google Shape;24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9" name="Google Shape;25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2" name="Google Shape;28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3" name="Google Shape;29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5" name="Google Shape;30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9" name="Google Shape;31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3" name="Google Shape;33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1bd663ef695_1_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9" name="Google Shape;349;g1bd663ef695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6" name="Google Shape;36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0" name="Google Shape;38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3" name="Google Shape;393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6" name="Google Shape;40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8" name="Google Shape;418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2" name="Google Shape;43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9" name="Google Shape;43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7" name="Google Shape;44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2" name="Google Shape;46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6" name="Google Shape;476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1" name="Google Shape;491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9" name="Google Shape;50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4" name="Google Shape;524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2" name="Google Shape;532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6" name="Google Shape;546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9" name="Google Shape;559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0" name="Google Shape;640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20" name="Google Shape;720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00" name="Google Shape;800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80" name="Google Shape;880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91" name="Google Shape;891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98" name="Google Shape;898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5" name="Google Shape;905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2" name="Google Shape;912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9" name="Google Shape;919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63" name="Google Shape;963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80" name="Google Shape;980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48"/>
          <p:cNvSpPr txBox="1"/>
          <p:nvPr>
            <p:ph type="ctrTitle"/>
          </p:nvPr>
        </p:nvSpPr>
        <p:spPr>
          <a:xfrm>
            <a:off x="4207975" y="1510600"/>
            <a:ext cx="4047900" cy="212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0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0" name="Google Shape;20;p50"/>
          <p:cNvSpPr txBox="1"/>
          <p:nvPr>
            <p:ph idx="1" type="body"/>
          </p:nvPr>
        </p:nvSpPr>
        <p:spPr>
          <a:xfrm>
            <a:off x="1044350" y="1468375"/>
            <a:ext cx="3367500" cy="28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55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21" name="Google Shape;21;p50"/>
          <p:cNvSpPr txBox="1"/>
          <p:nvPr>
            <p:ph idx="2" type="body"/>
          </p:nvPr>
        </p:nvSpPr>
        <p:spPr>
          <a:xfrm>
            <a:off x="4884415" y="1468375"/>
            <a:ext cx="3367500" cy="28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55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22" name="Google Shape;22;p50"/>
          <p:cNvSpPr txBox="1"/>
          <p:nvPr>
            <p:ph idx="12" type="sldNum"/>
          </p:nvPr>
        </p:nvSpPr>
        <p:spPr>
          <a:xfrm>
            <a:off x="8620125" y="4630737"/>
            <a:ext cx="5238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Light background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2"/>
          <p:cNvSpPr txBox="1"/>
          <p:nvPr>
            <p:ph idx="12" type="sldNum"/>
          </p:nvPr>
        </p:nvSpPr>
        <p:spPr>
          <a:xfrm>
            <a:off x="8620125" y="4630737"/>
            <a:ext cx="5238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Subtitle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4"/>
          <p:cNvSpPr txBox="1"/>
          <p:nvPr>
            <p:ph type="ctrTitle"/>
          </p:nvPr>
        </p:nvSpPr>
        <p:spPr>
          <a:xfrm>
            <a:off x="2475275" y="2003875"/>
            <a:ext cx="58134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8" name="Google Shape;38;p54"/>
          <p:cNvSpPr txBox="1"/>
          <p:nvPr>
            <p:ph idx="1" type="subTitle"/>
          </p:nvPr>
        </p:nvSpPr>
        <p:spPr>
          <a:xfrm>
            <a:off x="2475275" y="2769050"/>
            <a:ext cx="5813400" cy="3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2pPr>
            <a:lvl3pPr lvl="2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3pPr>
            <a:lvl4pPr lvl="3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4pPr>
            <a:lvl5pPr lvl="4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5pPr>
            <a:lvl6pPr lvl="5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6pPr>
            <a:lvl7pPr lvl="6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7pPr>
            <a:lvl8pPr lvl="7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8pPr>
            <a:lvl9pPr lvl="8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6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7" name="Google Shape;47;p56"/>
          <p:cNvSpPr txBox="1"/>
          <p:nvPr>
            <p:ph idx="1" type="body"/>
          </p:nvPr>
        </p:nvSpPr>
        <p:spPr>
          <a:xfrm>
            <a:off x="1044475" y="1468375"/>
            <a:ext cx="7207500" cy="27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810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48" name="Google Shape;48;p56"/>
          <p:cNvSpPr txBox="1"/>
          <p:nvPr>
            <p:ph idx="12" type="sldNum"/>
          </p:nvPr>
        </p:nvSpPr>
        <p:spPr>
          <a:xfrm>
            <a:off x="8620125" y="4630737"/>
            <a:ext cx="5238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8"/>
          <p:cNvSpPr txBox="1"/>
          <p:nvPr>
            <p:ph idx="1" type="body"/>
          </p:nvPr>
        </p:nvSpPr>
        <p:spPr>
          <a:xfrm>
            <a:off x="1441500" y="1194900"/>
            <a:ext cx="6261300" cy="275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4191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ed Hat Display"/>
              <a:buChar char="●"/>
              <a:defRPr b="1" sz="3000">
                <a:solidFill>
                  <a:schemeClr val="accent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indent="-419100" lvl="1" marL="9144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ed Hat Display"/>
              <a:buChar char="○"/>
              <a:defRPr b="1" sz="3000">
                <a:solidFill>
                  <a:schemeClr val="accent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indent="-419100" lvl="2" marL="13716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ed Hat Display"/>
              <a:buChar char="■"/>
              <a:defRPr b="1" sz="3000">
                <a:solidFill>
                  <a:schemeClr val="accent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indent="-419100" lvl="3" marL="18288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ed Hat Display"/>
              <a:buChar char="●"/>
              <a:defRPr b="1" sz="3000">
                <a:solidFill>
                  <a:schemeClr val="accent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indent="-419100" lvl="4" marL="22860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ed Hat Display"/>
              <a:buChar char="○"/>
              <a:defRPr b="1" sz="3000">
                <a:solidFill>
                  <a:schemeClr val="accent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indent="-419100" lvl="5" marL="2743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ed Hat Display"/>
              <a:buChar char="■"/>
              <a:defRPr b="1" sz="3000">
                <a:solidFill>
                  <a:schemeClr val="accent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indent="-419100" lvl="6" marL="32004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ed Hat Display"/>
              <a:buChar char="●"/>
              <a:defRPr b="1" sz="3000">
                <a:solidFill>
                  <a:schemeClr val="accent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indent="-419100" lvl="7" marL="36576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ed Hat Display"/>
              <a:buChar char="○"/>
              <a:defRPr b="1" sz="3000">
                <a:solidFill>
                  <a:schemeClr val="accent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indent="-419100" lvl="8" marL="4114800" algn="ctr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3000"/>
              <a:buFont typeface="Red Hat Display"/>
              <a:buChar char="■"/>
              <a:defRPr b="1" sz="3000">
                <a:solidFill>
                  <a:schemeClr val="accent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/>
        </p:txBody>
      </p:sp>
      <p:sp>
        <p:nvSpPr>
          <p:cNvPr id="60" name="Google Shape;60;p58"/>
          <p:cNvSpPr txBox="1"/>
          <p:nvPr>
            <p:ph idx="12" type="sldNum"/>
          </p:nvPr>
        </p:nvSpPr>
        <p:spPr>
          <a:xfrm>
            <a:off x="4090987" y="4718050"/>
            <a:ext cx="962025" cy="425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Dark background">
  <p:cSld name="Blank - Dark background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0"/>
          <p:cNvSpPr txBox="1"/>
          <p:nvPr>
            <p:ph idx="12" type="sldNum"/>
          </p:nvPr>
        </p:nvSpPr>
        <p:spPr>
          <a:xfrm>
            <a:off x="8620125" y="4630737"/>
            <a:ext cx="5238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 + 3 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2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77" name="Google Shape;77;p62"/>
          <p:cNvSpPr txBox="1"/>
          <p:nvPr>
            <p:ph idx="1" type="body"/>
          </p:nvPr>
        </p:nvSpPr>
        <p:spPr>
          <a:xfrm>
            <a:off x="1044446" y="1468375"/>
            <a:ext cx="2245200" cy="30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78" name="Google Shape;78;p62"/>
          <p:cNvSpPr txBox="1"/>
          <p:nvPr>
            <p:ph idx="2" type="body"/>
          </p:nvPr>
        </p:nvSpPr>
        <p:spPr>
          <a:xfrm>
            <a:off x="3525597" y="1468375"/>
            <a:ext cx="2245200" cy="30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79" name="Google Shape;79;p62"/>
          <p:cNvSpPr txBox="1"/>
          <p:nvPr>
            <p:ph idx="3" type="body"/>
          </p:nvPr>
        </p:nvSpPr>
        <p:spPr>
          <a:xfrm>
            <a:off x="6006748" y="1468375"/>
            <a:ext cx="2245200" cy="30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80" name="Google Shape;80;p62"/>
          <p:cNvSpPr txBox="1"/>
          <p:nvPr>
            <p:ph idx="12" type="sldNum"/>
          </p:nvPr>
        </p:nvSpPr>
        <p:spPr>
          <a:xfrm>
            <a:off x="8620125" y="4630737"/>
            <a:ext cx="5238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4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89" name="Google Shape;89;p64"/>
          <p:cNvSpPr txBox="1"/>
          <p:nvPr>
            <p:ph idx="12" type="sldNum"/>
          </p:nvPr>
        </p:nvSpPr>
        <p:spPr>
          <a:xfrm>
            <a:off x="8620125" y="4630737"/>
            <a:ext cx="5238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5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3" Type="http://schemas.openxmlformats.org/officeDocument/2006/relationships/theme" Target="../theme/theme6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3" Type="http://schemas.openxmlformats.org/officeDocument/2006/relationships/theme" Target="../theme/theme3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3" Type="http://schemas.openxmlformats.org/officeDocument/2006/relationships/theme" Target="../theme/theme4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3" Type="http://schemas.openxmlformats.org/officeDocument/2006/relationships/theme" Target="../theme/theme9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3" Type="http://schemas.openxmlformats.org/officeDocument/2006/relationships/theme" Target="../theme/theme7.x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8.xml"/><Relationship Id="rId3" Type="http://schemas.openxmlformats.org/officeDocument/2006/relationships/theme" Target="../theme/theme10.xml"/></Relationships>
</file>

<file path=ppt/slideMasters/_rels/slideMaster9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9.xml"/><Relationship Id="rId3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784B1"/>
            </a:gs>
            <a:gs pos="100000">
              <a:srgbClr val="1AB6D1"/>
            </a:gs>
          </a:gsLst>
          <a:lin ang="1890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7"/>
          <p:cNvSpPr/>
          <p:nvPr/>
        </p:nvSpPr>
        <p:spPr>
          <a:xfrm rot="5400000">
            <a:off x="254793" y="626268"/>
            <a:ext cx="3365500" cy="3890962"/>
          </a:xfrm>
          <a:custGeom>
            <a:rect b="b" l="l" r="r" t="t"/>
            <a:pathLst>
              <a:path extrusionOk="0" h="3891000" w="3366900">
                <a:moveTo>
                  <a:pt x="1683450" y="0"/>
                </a:moveTo>
                <a:lnTo>
                  <a:pt x="1683450" y="0"/>
                </a:lnTo>
                <a:cubicBezTo>
                  <a:pt x="2613194" y="0"/>
                  <a:pt x="3366900" y="753706"/>
                  <a:pt x="3366900" y="1683450"/>
                </a:cubicBezTo>
                <a:lnTo>
                  <a:pt x="3366900" y="3891000"/>
                </a:lnTo>
                <a:lnTo>
                  <a:pt x="3366900" y="3891000"/>
                </a:lnTo>
                <a:lnTo>
                  <a:pt x="0" y="3891000"/>
                </a:lnTo>
                <a:lnTo>
                  <a:pt x="0" y="3891000"/>
                </a:lnTo>
                <a:lnTo>
                  <a:pt x="0" y="1683450"/>
                </a:lnTo>
                <a:cubicBezTo>
                  <a:pt x="0" y="753706"/>
                  <a:pt x="753706" y="0"/>
                  <a:pt x="16834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4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47"/>
          <p:cNvSpPr txBox="1"/>
          <p:nvPr>
            <p:ph type="title"/>
          </p:nvPr>
        </p:nvSpPr>
        <p:spPr>
          <a:xfrm>
            <a:off x="1044575" y="742950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47"/>
          <p:cNvSpPr txBox="1"/>
          <p:nvPr>
            <p:ph idx="1" type="body"/>
          </p:nvPr>
        </p:nvSpPr>
        <p:spPr>
          <a:xfrm>
            <a:off x="1044575" y="1468437"/>
            <a:ext cx="7207250" cy="2757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transition spd="slow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9"/>
          <p:cNvSpPr/>
          <p:nvPr/>
        </p:nvSpPr>
        <p:spPr>
          <a:xfrm rot="5400000">
            <a:off x="163512" y="579437"/>
            <a:ext cx="633412" cy="960437"/>
          </a:xfrm>
          <a:custGeom>
            <a:rect b="b" l="l" r="r" t="t"/>
            <a:pathLst>
              <a:path extrusionOk="0" h="960900" w="633300">
                <a:moveTo>
                  <a:pt x="316650" y="0"/>
                </a:moveTo>
                <a:lnTo>
                  <a:pt x="316650" y="0"/>
                </a:lnTo>
                <a:cubicBezTo>
                  <a:pt x="491531" y="0"/>
                  <a:pt x="633300" y="141769"/>
                  <a:pt x="633300" y="316650"/>
                </a:cubicBezTo>
                <a:lnTo>
                  <a:pt x="633300" y="960900"/>
                </a:lnTo>
                <a:lnTo>
                  <a:pt x="633300" y="960900"/>
                </a:lnTo>
                <a:lnTo>
                  <a:pt x="0" y="960900"/>
                </a:lnTo>
                <a:lnTo>
                  <a:pt x="0" y="960900"/>
                </a:lnTo>
                <a:lnTo>
                  <a:pt x="0" y="316650"/>
                </a:lnTo>
                <a:cubicBezTo>
                  <a:pt x="0" y="141769"/>
                  <a:pt x="141769" y="0"/>
                  <a:pt x="3166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14;p4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49"/>
          <p:cNvSpPr txBox="1"/>
          <p:nvPr>
            <p:ph type="title"/>
          </p:nvPr>
        </p:nvSpPr>
        <p:spPr>
          <a:xfrm>
            <a:off x="1044575" y="742950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49"/>
          <p:cNvSpPr txBox="1"/>
          <p:nvPr>
            <p:ph idx="1" type="body"/>
          </p:nvPr>
        </p:nvSpPr>
        <p:spPr>
          <a:xfrm>
            <a:off x="1044575" y="1468437"/>
            <a:ext cx="7207250" cy="2757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49"/>
          <p:cNvSpPr txBox="1"/>
          <p:nvPr>
            <p:ph idx="12" type="sldNum"/>
          </p:nvPr>
        </p:nvSpPr>
        <p:spPr>
          <a:xfrm>
            <a:off x="8620125" y="4630737"/>
            <a:ext cx="5238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</p:sldLayoutIdLst>
  <p:transition spd="slow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1"/>
          <p:cNvSpPr/>
          <p:nvPr/>
        </p:nvSpPr>
        <p:spPr>
          <a:xfrm rot="5400000">
            <a:off x="164306" y="2091531"/>
            <a:ext cx="631825" cy="960437"/>
          </a:xfrm>
          <a:custGeom>
            <a:rect b="b" l="l" r="r" t="t"/>
            <a:pathLst>
              <a:path extrusionOk="0" h="960900" w="633300">
                <a:moveTo>
                  <a:pt x="316650" y="0"/>
                </a:moveTo>
                <a:lnTo>
                  <a:pt x="316650" y="0"/>
                </a:lnTo>
                <a:cubicBezTo>
                  <a:pt x="491531" y="0"/>
                  <a:pt x="633300" y="141769"/>
                  <a:pt x="633300" y="316650"/>
                </a:cubicBezTo>
                <a:lnTo>
                  <a:pt x="633300" y="960900"/>
                </a:lnTo>
                <a:lnTo>
                  <a:pt x="633300" y="960900"/>
                </a:lnTo>
                <a:lnTo>
                  <a:pt x="0" y="960900"/>
                </a:lnTo>
                <a:lnTo>
                  <a:pt x="0" y="960900"/>
                </a:lnTo>
                <a:lnTo>
                  <a:pt x="0" y="316650"/>
                </a:lnTo>
                <a:cubicBezTo>
                  <a:pt x="0" y="141769"/>
                  <a:pt x="141769" y="0"/>
                  <a:pt x="3166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" name="Google Shape;25;p5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1"/>
          <p:cNvSpPr txBox="1"/>
          <p:nvPr>
            <p:ph type="title"/>
          </p:nvPr>
        </p:nvSpPr>
        <p:spPr>
          <a:xfrm>
            <a:off x="1044575" y="742950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51"/>
          <p:cNvSpPr txBox="1"/>
          <p:nvPr>
            <p:ph idx="1" type="body"/>
          </p:nvPr>
        </p:nvSpPr>
        <p:spPr>
          <a:xfrm>
            <a:off x="1044575" y="1468437"/>
            <a:ext cx="7207250" cy="2757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51"/>
          <p:cNvSpPr txBox="1"/>
          <p:nvPr>
            <p:ph idx="12" type="sldNum"/>
          </p:nvPr>
        </p:nvSpPr>
        <p:spPr>
          <a:xfrm>
            <a:off x="8620125" y="4630737"/>
            <a:ext cx="5238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2"/>
  </p:sldLayoutIdLst>
  <p:transition spd="slow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18900000" scaled="0"/>
        </a:gra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3"/>
          <p:cNvSpPr/>
          <p:nvPr/>
        </p:nvSpPr>
        <p:spPr>
          <a:xfrm rot="5400000">
            <a:off x="260350" y="1428750"/>
            <a:ext cx="1749425" cy="2286000"/>
          </a:xfrm>
          <a:custGeom>
            <a:rect b="b" l="l" r="r" t="t"/>
            <a:pathLst>
              <a:path extrusionOk="0" h="2286000" w="1750800">
                <a:moveTo>
                  <a:pt x="875400" y="0"/>
                </a:moveTo>
                <a:lnTo>
                  <a:pt x="875400" y="0"/>
                </a:lnTo>
                <a:cubicBezTo>
                  <a:pt x="1358870" y="0"/>
                  <a:pt x="1750800" y="391930"/>
                  <a:pt x="1750800" y="875400"/>
                </a:cubicBezTo>
                <a:lnTo>
                  <a:pt x="1750800" y="2286000"/>
                </a:lnTo>
                <a:lnTo>
                  <a:pt x="1750800" y="2286000"/>
                </a:lnTo>
                <a:lnTo>
                  <a:pt x="0" y="2286000"/>
                </a:lnTo>
                <a:lnTo>
                  <a:pt x="0" y="2286000"/>
                </a:lnTo>
                <a:lnTo>
                  <a:pt x="0" y="875400"/>
                </a:lnTo>
                <a:cubicBezTo>
                  <a:pt x="0" y="391930"/>
                  <a:pt x="391930" y="0"/>
                  <a:pt x="8754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5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53"/>
          <p:cNvSpPr txBox="1"/>
          <p:nvPr>
            <p:ph type="title"/>
          </p:nvPr>
        </p:nvSpPr>
        <p:spPr>
          <a:xfrm>
            <a:off x="1044575" y="742950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53"/>
          <p:cNvSpPr txBox="1"/>
          <p:nvPr>
            <p:ph idx="1" type="body"/>
          </p:nvPr>
        </p:nvSpPr>
        <p:spPr>
          <a:xfrm>
            <a:off x="1044575" y="1468437"/>
            <a:ext cx="7207250" cy="2757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2"/>
  </p:sldLayoutIdLst>
  <p:transition spd="slow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5"/>
          <p:cNvSpPr/>
          <p:nvPr/>
        </p:nvSpPr>
        <p:spPr>
          <a:xfrm rot="5400000">
            <a:off x="163512" y="579437"/>
            <a:ext cx="633412" cy="960437"/>
          </a:xfrm>
          <a:custGeom>
            <a:rect b="b" l="l" r="r" t="t"/>
            <a:pathLst>
              <a:path extrusionOk="0" h="960900" w="633300">
                <a:moveTo>
                  <a:pt x="316650" y="0"/>
                </a:moveTo>
                <a:lnTo>
                  <a:pt x="316650" y="0"/>
                </a:lnTo>
                <a:cubicBezTo>
                  <a:pt x="491531" y="0"/>
                  <a:pt x="633300" y="141769"/>
                  <a:pt x="633300" y="316650"/>
                </a:cubicBezTo>
                <a:lnTo>
                  <a:pt x="633300" y="960900"/>
                </a:lnTo>
                <a:lnTo>
                  <a:pt x="633300" y="960900"/>
                </a:lnTo>
                <a:lnTo>
                  <a:pt x="0" y="960900"/>
                </a:lnTo>
                <a:lnTo>
                  <a:pt x="0" y="960900"/>
                </a:lnTo>
                <a:lnTo>
                  <a:pt x="0" y="316650"/>
                </a:lnTo>
                <a:cubicBezTo>
                  <a:pt x="0" y="141769"/>
                  <a:pt x="141769" y="0"/>
                  <a:pt x="3166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5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55"/>
          <p:cNvSpPr txBox="1"/>
          <p:nvPr>
            <p:ph type="title"/>
          </p:nvPr>
        </p:nvSpPr>
        <p:spPr>
          <a:xfrm>
            <a:off x="1044575" y="742950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55"/>
          <p:cNvSpPr txBox="1"/>
          <p:nvPr>
            <p:ph idx="1" type="body"/>
          </p:nvPr>
        </p:nvSpPr>
        <p:spPr>
          <a:xfrm>
            <a:off x="1044575" y="1468437"/>
            <a:ext cx="7207250" cy="2757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55"/>
          <p:cNvSpPr txBox="1"/>
          <p:nvPr>
            <p:ph idx="12" type="sldNum"/>
          </p:nvPr>
        </p:nvSpPr>
        <p:spPr>
          <a:xfrm>
            <a:off x="8620125" y="4630737"/>
            <a:ext cx="5238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2"/>
  </p:sldLayoutIdLst>
  <p:transition spd="slow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7"/>
          <p:cNvSpPr/>
          <p:nvPr/>
        </p:nvSpPr>
        <p:spPr>
          <a:xfrm>
            <a:off x="4090987" y="3948112"/>
            <a:ext cx="962025" cy="1195387"/>
          </a:xfrm>
          <a:custGeom>
            <a:rect b="b" l="l" r="r" t="t"/>
            <a:pathLst>
              <a:path extrusionOk="0" h="1194900" w="960900">
                <a:moveTo>
                  <a:pt x="480450" y="0"/>
                </a:moveTo>
                <a:lnTo>
                  <a:pt x="480450" y="0"/>
                </a:lnTo>
                <a:cubicBezTo>
                  <a:pt x="745795" y="0"/>
                  <a:pt x="960900" y="215105"/>
                  <a:pt x="960900" y="480450"/>
                </a:cubicBezTo>
                <a:lnTo>
                  <a:pt x="960900" y="1194900"/>
                </a:lnTo>
                <a:lnTo>
                  <a:pt x="960900" y="1194900"/>
                </a:lnTo>
                <a:lnTo>
                  <a:pt x="0" y="1194900"/>
                </a:lnTo>
                <a:lnTo>
                  <a:pt x="0" y="1194900"/>
                </a:lnTo>
                <a:lnTo>
                  <a:pt x="0" y="480450"/>
                </a:lnTo>
                <a:cubicBezTo>
                  <a:pt x="0" y="215105"/>
                  <a:pt x="215105" y="0"/>
                  <a:pt x="4804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57"/>
          <p:cNvSpPr/>
          <p:nvPr/>
        </p:nvSpPr>
        <p:spPr>
          <a:xfrm rot="10800000">
            <a:off x="4090987" y="0"/>
            <a:ext cx="962025" cy="1195387"/>
          </a:xfrm>
          <a:custGeom>
            <a:rect b="b" l="l" r="r" t="t"/>
            <a:pathLst>
              <a:path extrusionOk="0" h="1194900" w="960900">
                <a:moveTo>
                  <a:pt x="480450" y="0"/>
                </a:moveTo>
                <a:lnTo>
                  <a:pt x="480450" y="0"/>
                </a:lnTo>
                <a:cubicBezTo>
                  <a:pt x="745795" y="0"/>
                  <a:pt x="960900" y="215105"/>
                  <a:pt x="960900" y="480450"/>
                </a:cubicBezTo>
                <a:lnTo>
                  <a:pt x="960900" y="1194900"/>
                </a:lnTo>
                <a:lnTo>
                  <a:pt x="960900" y="1194900"/>
                </a:lnTo>
                <a:lnTo>
                  <a:pt x="0" y="1194900"/>
                </a:lnTo>
                <a:lnTo>
                  <a:pt x="0" y="1194900"/>
                </a:lnTo>
                <a:lnTo>
                  <a:pt x="0" y="480450"/>
                </a:lnTo>
                <a:cubicBezTo>
                  <a:pt x="0" y="215105"/>
                  <a:pt x="215105" y="0"/>
                  <a:pt x="4804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p5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57"/>
          <p:cNvSpPr txBox="1"/>
          <p:nvPr/>
        </p:nvSpPr>
        <p:spPr>
          <a:xfrm>
            <a:off x="3594100" y="404812"/>
            <a:ext cx="1955800" cy="654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B6D1"/>
              </a:buClr>
              <a:buSzPts val="9600"/>
              <a:buFont typeface="Arial"/>
              <a:buNone/>
            </a:pPr>
            <a:r>
              <a:rPr b="0" i="0" lang="en-US" sz="9600" u="none">
                <a:solidFill>
                  <a:srgbClr val="1AB6D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54" name="Google Shape;54;p57"/>
          <p:cNvSpPr txBox="1"/>
          <p:nvPr/>
        </p:nvSpPr>
        <p:spPr>
          <a:xfrm>
            <a:off x="3594100" y="3900487"/>
            <a:ext cx="1955800" cy="654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B6D1"/>
              </a:buClr>
              <a:buSzPts val="9600"/>
              <a:buFont typeface="Arial"/>
              <a:buNone/>
            </a:pPr>
            <a:r>
              <a:rPr b="0" i="0" lang="en-US" sz="9600" u="none">
                <a:solidFill>
                  <a:srgbClr val="1AB6D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  <p:sp>
        <p:nvSpPr>
          <p:cNvPr id="55" name="Google Shape;55;p57"/>
          <p:cNvSpPr txBox="1"/>
          <p:nvPr>
            <p:ph type="title"/>
          </p:nvPr>
        </p:nvSpPr>
        <p:spPr>
          <a:xfrm>
            <a:off x="1044575" y="742950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57"/>
          <p:cNvSpPr txBox="1"/>
          <p:nvPr>
            <p:ph idx="1" type="body"/>
          </p:nvPr>
        </p:nvSpPr>
        <p:spPr>
          <a:xfrm>
            <a:off x="1044575" y="1468437"/>
            <a:ext cx="7207250" cy="2757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57"/>
          <p:cNvSpPr txBox="1"/>
          <p:nvPr>
            <p:ph idx="12" type="sldNum"/>
          </p:nvPr>
        </p:nvSpPr>
        <p:spPr>
          <a:xfrm>
            <a:off x="4090987" y="4718050"/>
            <a:ext cx="962025" cy="425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</p:sldLayoutIdLst>
  <p:transition spd="slow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784B1"/>
            </a:gs>
            <a:gs pos="100000">
              <a:srgbClr val="1AB6D1"/>
            </a:gs>
          </a:gsLst>
          <a:lin ang="18900000" scaled="0"/>
        </a:gra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9"/>
          <p:cNvSpPr/>
          <p:nvPr/>
        </p:nvSpPr>
        <p:spPr>
          <a:xfrm rot="5400000">
            <a:off x="164306" y="2091531"/>
            <a:ext cx="631825" cy="960437"/>
          </a:xfrm>
          <a:custGeom>
            <a:rect b="b" l="l" r="r" t="t"/>
            <a:pathLst>
              <a:path extrusionOk="0" h="960900" w="633300">
                <a:moveTo>
                  <a:pt x="316650" y="0"/>
                </a:moveTo>
                <a:lnTo>
                  <a:pt x="316650" y="0"/>
                </a:lnTo>
                <a:cubicBezTo>
                  <a:pt x="491531" y="0"/>
                  <a:pt x="633300" y="141769"/>
                  <a:pt x="633300" y="316650"/>
                </a:cubicBezTo>
                <a:lnTo>
                  <a:pt x="633300" y="960900"/>
                </a:lnTo>
                <a:lnTo>
                  <a:pt x="633300" y="960900"/>
                </a:lnTo>
                <a:lnTo>
                  <a:pt x="0" y="960900"/>
                </a:lnTo>
                <a:lnTo>
                  <a:pt x="0" y="960900"/>
                </a:lnTo>
                <a:lnTo>
                  <a:pt x="0" y="316650"/>
                </a:lnTo>
                <a:cubicBezTo>
                  <a:pt x="0" y="141769"/>
                  <a:pt x="141769" y="0"/>
                  <a:pt x="3166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5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59"/>
          <p:cNvSpPr txBox="1"/>
          <p:nvPr>
            <p:ph type="title"/>
          </p:nvPr>
        </p:nvSpPr>
        <p:spPr>
          <a:xfrm>
            <a:off x="1044575" y="742950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59"/>
          <p:cNvSpPr txBox="1"/>
          <p:nvPr>
            <p:ph idx="1" type="body"/>
          </p:nvPr>
        </p:nvSpPr>
        <p:spPr>
          <a:xfrm>
            <a:off x="1044575" y="1468437"/>
            <a:ext cx="7207250" cy="2757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59"/>
          <p:cNvSpPr txBox="1"/>
          <p:nvPr>
            <p:ph idx="12" type="sldNum"/>
          </p:nvPr>
        </p:nvSpPr>
        <p:spPr>
          <a:xfrm>
            <a:off x="8620125" y="4630737"/>
            <a:ext cx="5238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ed Hat Display"/>
              <a:buNone/>
              <a:defRPr b="1" i="0" sz="13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</p:sldLayoutIdLst>
  <p:transition spd="slow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1"/>
          <p:cNvSpPr/>
          <p:nvPr/>
        </p:nvSpPr>
        <p:spPr>
          <a:xfrm rot="5400000">
            <a:off x="163512" y="579437"/>
            <a:ext cx="633412" cy="960437"/>
          </a:xfrm>
          <a:custGeom>
            <a:rect b="b" l="l" r="r" t="t"/>
            <a:pathLst>
              <a:path extrusionOk="0" h="960900" w="633300">
                <a:moveTo>
                  <a:pt x="316650" y="0"/>
                </a:moveTo>
                <a:lnTo>
                  <a:pt x="316650" y="0"/>
                </a:lnTo>
                <a:cubicBezTo>
                  <a:pt x="491531" y="0"/>
                  <a:pt x="633300" y="141769"/>
                  <a:pt x="633300" y="316650"/>
                </a:cubicBezTo>
                <a:lnTo>
                  <a:pt x="633300" y="960900"/>
                </a:lnTo>
                <a:lnTo>
                  <a:pt x="633300" y="960900"/>
                </a:lnTo>
                <a:lnTo>
                  <a:pt x="0" y="960900"/>
                </a:lnTo>
                <a:lnTo>
                  <a:pt x="0" y="960900"/>
                </a:lnTo>
                <a:lnTo>
                  <a:pt x="0" y="316650"/>
                </a:lnTo>
                <a:cubicBezTo>
                  <a:pt x="0" y="141769"/>
                  <a:pt x="141769" y="0"/>
                  <a:pt x="3166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p6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61"/>
          <p:cNvSpPr txBox="1"/>
          <p:nvPr>
            <p:ph type="title"/>
          </p:nvPr>
        </p:nvSpPr>
        <p:spPr>
          <a:xfrm>
            <a:off x="1044575" y="742950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61"/>
          <p:cNvSpPr txBox="1"/>
          <p:nvPr>
            <p:ph idx="1" type="body"/>
          </p:nvPr>
        </p:nvSpPr>
        <p:spPr>
          <a:xfrm>
            <a:off x="1044575" y="1468437"/>
            <a:ext cx="7207250" cy="2757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61"/>
          <p:cNvSpPr txBox="1"/>
          <p:nvPr>
            <p:ph idx="12" type="sldNum"/>
          </p:nvPr>
        </p:nvSpPr>
        <p:spPr>
          <a:xfrm>
            <a:off x="8620125" y="4630737"/>
            <a:ext cx="5238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2"/>
  </p:sldLayoutIdLst>
  <p:transition spd="slow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3"/>
          <p:cNvSpPr/>
          <p:nvPr/>
        </p:nvSpPr>
        <p:spPr>
          <a:xfrm rot="5400000">
            <a:off x="163512" y="579437"/>
            <a:ext cx="633412" cy="960437"/>
          </a:xfrm>
          <a:custGeom>
            <a:rect b="b" l="l" r="r" t="t"/>
            <a:pathLst>
              <a:path extrusionOk="0" h="960900" w="633300">
                <a:moveTo>
                  <a:pt x="316650" y="0"/>
                </a:moveTo>
                <a:lnTo>
                  <a:pt x="316650" y="0"/>
                </a:lnTo>
                <a:cubicBezTo>
                  <a:pt x="491531" y="0"/>
                  <a:pt x="633300" y="141769"/>
                  <a:pt x="633300" y="316650"/>
                </a:cubicBezTo>
                <a:lnTo>
                  <a:pt x="633300" y="960900"/>
                </a:lnTo>
                <a:lnTo>
                  <a:pt x="633300" y="960900"/>
                </a:lnTo>
                <a:lnTo>
                  <a:pt x="0" y="960900"/>
                </a:lnTo>
                <a:lnTo>
                  <a:pt x="0" y="960900"/>
                </a:lnTo>
                <a:lnTo>
                  <a:pt x="0" y="316650"/>
                </a:lnTo>
                <a:cubicBezTo>
                  <a:pt x="0" y="141769"/>
                  <a:pt x="141769" y="0"/>
                  <a:pt x="3166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" name="Google Shape;83;p6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63"/>
          <p:cNvSpPr txBox="1"/>
          <p:nvPr>
            <p:ph type="title"/>
          </p:nvPr>
        </p:nvSpPr>
        <p:spPr>
          <a:xfrm>
            <a:off x="1044575" y="742950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63"/>
          <p:cNvSpPr txBox="1"/>
          <p:nvPr>
            <p:ph idx="1" type="body"/>
          </p:nvPr>
        </p:nvSpPr>
        <p:spPr>
          <a:xfrm>
            <a:off x="1044575" y="1468437"/>
            <a:ext cx="7207250" cy="2757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63"/>
          <p:cNvSpPr txBox="1"/>
          <p:nvPr>
            <p:ph idx="12" type="sldNum"/>
          </p:nvPr>
        </p:nvSpPr>
        <p:spPr>
          <a:xfrm>
            <a:off x="8620125" y="4630737"/>
            <a:ext cx="5238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28B"/>
              </a:buClr>
              <a:buSzPts val="1300"/>
              <a:buFont typeface="Red Hat Display"/>
              <a:buNone/>
              <a:defRPr b="1" i="0" sz="1300" u="none">
                <a:solidFill>
                  <a:srgbClr val="80828B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2"/>
  </p:sldLayoutIdLst>
  <p:transition spd="slow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5" Type="http://schemas.openxmlformats.org/officeDocument/2006/relationships/image" Target="../media/image2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6.png"/><Relationship Id="rId4" Type="http://schemas.openxmlformats.org/officeDocument/2006/relationships/hyperlink" Target="http://www.reggiocalabriawelcome.com/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8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9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bd6e46c970_0_0"/>
          <p:cNvSpPr txBox="1"/>
          <p:nvPr>
            <p:ph type="ctrTitle"/>
          </p:nvPr>
        </p:nvSpPr>
        <p:spPr>
          <a:xfrm>
            <a:off x="4208462" y="881062"/>
            <a:ext cx="4048200" cy="21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i="0" lang="en-US" sz="48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Giornata</a:t>
            </a:r>
            <a:br>
              <a:rPr b="1" i="0" lang="en-US" sz="48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</a:br>
            <a:r>
              <a:rPr b="1" i="0" lang="en-US" sz="48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della</a:t>
            </a:r>
            <a:r>
              <a:rPr b="1" i="0" lang="en-US" sz="4800" u="none"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 </a:t>
            </a:r>
            <a:r>
              <a:rPr b="1" i="0" lang="en-US" sz="48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Trasparenza</a:t>
            </a:r>
            <a:endParaRPr/>
          </a:p>
        </p:txBody>
      </p:sp>
      <p:sp>
        <p:nvSpPr>
          <p:cNvPr id="95" name="Google Shape;95;g1bd6e46c970_0_0"/>
          <p:cNvSpPr txBox="1"/>
          <p:nvPr/>
        </p:nvSpPr>
        <p:spPr>
          <a:xfrm>
            <a:off x="3492500" y="2859087"/>
            <a:ext cx="4896000" cy="5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Khmer"/>
              <a:buNone/>
            </a:pPr>
            <a:r>
              <a:rPr b="1" i="0" lang="en-US" sz="3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21 dicembre 2022</a:t>
            </a:r>
            <a:endParaRPr/>
          </a:p>
        </p:txBody>
      </p:sp>
      <p:pic>
        <p:nvPicPr>
          <p:cNvPr id="96" name="Google Shape;96;g1bd6e46c970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750" y="1563687"/>
            <a:ext cx="3070224" cy="20478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g1bd6e46c970_0_0"/>
          <p:cNvSpPr txBox="1"/>
          <p:nvPr/>
        </p:nvSpPr>
        <p:spPr>
          <a:xfrm>
            <a:off x="4211637" y="3625850"/>
            <a:ext cx="3960900" cy="7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Khmer"/>
              <a:buNone/>
            </a:pPr>
            <a:r>
              <a:rPr b="1" i="0" lang="en-US" sz="14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Natina Crea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Khmer"/>
              <a:buNone/>
            </a:pPr>
            <a:r>
              <a:rPr b="0" i="0" lang="en-US" sz="14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Segretario Generale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Khmer"/>
              <a:buNone/>
            </a:pPr>
            <a:r>
              <a:rPr b="0" i="0" lang="en-US" sz="14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della Camera di commercio di Reggio Calabria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/>
          <p:nvPr>
            <p:ph type="title"/>
          </p:nvPr>
        </p:nvSpPr>
        <p:spPr>
          <a:xfrm>
            <a:off x="1044575" y="742950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i="0" lang="en-US" sz="3200" u="none">
                <a:solidFill>
                  <a:srgbClr val="1AB6D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Finalità</a:t>
            </a:r>
            <a:endParaRPr/>
          </a:p>
        </p:txBody>
      </p:sp>
      <p:grpSp>
        <p:nvGrpSpPr>
          <p:cNvPr id="103" name="Google Shape;103;p2"/>
          <p:cNvGrpSpPr/>
          <p:nvPr/>
        </p:nvGrpSpPr>
        <p:grpSpPr>
          <a:xfrm>
            <a:off x="619125" y="958850"/>
            <a:ext cx="233363" cy="200025"/>
            <a:chOff x="912642" y="989345"/>
            <a:chExt cx="277666" cy="237743"/>
          </a:xfrm>
        </p:grpSpPr>
        <p:sp>
          <p:nvSpPr>
            <p:cNvPr id="104" name="Google Shape;104;p2"/>
            <p:cNvSpPr/>
            <p:nvPr/>
          </p:nvSpPr>
          <p:spPr>
            <a:xfrm>
              <a:off x="912642" y="1191256"/>
              <a:ext cx="138835" cy="35832"/>
            </a:xfrm>
            <a:custGeom>
              <a:rect b="b" l="l" r="r" t="t"/>
              <a:pathLst>
                <a:path extrusionOk="0" fill="none" h="2144" w="830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051456" y="1191256"/>
              <a:ext cx="138852" cy="35832"/>
            </a:xfrm>
            <a:custGeom>
              <a:rect b="b" l="l" r="r" t="t"/>
              <a:pathLst>
                <a:path extrusionOk="0" fill="none" h="2144" w="8307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912642" y="989345"/>
              <a:ext cx="138835" cy="221441"/>
            </a:xfrm>
            <a:custGeom>
              <a:rect b="b" l="l" r="r" t="t"/>
              <a:pathLst>
                <a:path extrusionOk="0" fill="none" h="13250" w="8306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051456" y="989345"/>
              <a:ext cx="138852" cy="221441"/>
            </a:xfrm>
            <a:custGeom>
              <a:rect b="b" l="l" r="r" t="t"/>
              <a:pathLst>
                <a:path extrusionOk="0" fill="none" h="13250" w="8307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" name="Google Shape;108;p2"/>
          <p:cNvSpPr txBox="1"/>
          <p:nvPr/>
        </p:nvSpPr>
        <p:spPr>
          <a:xfrm>
            <a:off x="736600" y="1276350"/>
            <a:ext cx="7435850" cy="3770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455612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Candara"/>
              <a:buNone/>
            </a:pPr>
            <a:r>
              <a:rPr b="0" i="0" lang="en-US" sz="28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 b="0" i="0" sz="2800" u="none">
              <a:solidFill>
                <a:srgbClr val="003366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455612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Candara"/>
              <a:buNone/>
            </a:pPr>
            <a:r>
              <a:rPr b="1" i="0" lang="en-US" sz="28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Rendicontare</a:t>
            </a:r>
            <a:r>
              <a:rPr b="0" i="0" lang="en-US" sz="28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 e </a:t>
            </a:r>
            <a:r>
              <a:rPr b="1" i="0" lang="en-US" sz="28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condividere</a:t>
            </a:r>
            <a:r>
              <a:rPr b="0" i="0" lang="en-US" sz="28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/>
          </a:p>
          <a:p>
            <a:pPr indent="-455612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Candara"/>
              <a:buNone/>
            </a:pPr>
            <a:r>
              <a:rPr b="0" i="0" lang="en-US" sz="28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con gli stakeholder i risultati raggiunti</a:t>
            </a:r>
            <a:endParaRPr/>
          </a:p>
          <a:p>
            <a:pPr indent="-455612" lvl="0" marL="457200" marR="0" rt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>
              <a:solidFill>
                <a:srgbClr val="003366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455612" lvl="0" marL="457200" marR="0" rtl="0" algn="ct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Candara"/>
              <a:buNone/>
            </a:pPr>
            <a:r>
              <a:rPr b="1" i="0" lang="en-US" sz="28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Coinvolgere</a:t>
            </a:r>
            <a:r>
              <a:rPr b="0" i="0" lang="en-US" sz="28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 gli stakeholder in un processo di </a:t>
            </a:r>
            <a:r>
              <a:rPr b="1" i="0" lang="en-US" sz="28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valutazione partecipativa </a:t>
            </a:r>
            <a:r>
              <a:rPr b="0" i="0" lang="en-US" sz="28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dell’azione amministrativa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rgbClr val="003366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/>
          <p:nvPr>
            <p:ph idx="4294967295" type="ctrTitle"/>
          </p:nvPr>
        </p:nvSpPr>
        <p:spPr>
          <a:xfrm>
            <a:off x="806450" y="1131887"/>
            <a:ext cx="2325687" cy="1158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1AB6D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Mission</a:t>
            </a:r>
            <a:endParaRPr/>
          </a:p>
        </p:txBody>
      </p:sp>
      <p:sp>
        <p:nvSpPr>
          <p:cNvPr id="114" name="Google Shape;114;p3"/>
          <p:cNvSpPr txBox="1"/>
          <p:nvPr>
            <p:ph idx="4294967295" type="subTitle"/>
          </p:nvPr>
        </p:nvSpPr>
        <p:spPr>
          <a:xfrm>
            <a:off x="827087" y="1924050"/>
            <a:ext cx="2287587" cy="452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delle Camere di commercio</a:t>
            </a:r>
            <a:endParaRPr/>
          </a:p>
        </p:txBody>
      </p:sp>
      <p:sp>
        <p:nvSpPr>
          <p:cNvPr id="115" name="Google Shape;115;p3"/>
          <p:cNvSpPr/>
          <p:nvPr/>
        </p:nvSpPr>
        <p:spPr>
          <a:xfrm>
            <a:off x="622300" y="2470150"/>
            <a:ext cx="223837" cy="203200"/>
          </a:xfrm>
          <a:custGeom>
            <a:rect b="b" l="l" r="r" t="t"/>
            <a:pathLst>
              <a:path extrusionOk="0" fill="none" h="14711" w="16173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cap="rnd" cmpd="sng" w="9525">
            <a:solidFill>
              <a:srgbClr val="1AB6D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2137" y="842962"/>
            <a:ext cx="5400675" cy="3411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/>
          <p:nvPr>
            <p:ph type="ctrTitle"/>
          </p:nvPr>
        </p:nvSpPr>
        <p:spPr>
          <a:xfrm>
            <a:off x="2474912" y="2003425"/>
            <a:ext cx="5813425" cy="6683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i="0" lang="en-US" sz="4400" u="none">
                <a:solidFill>
                  <a:srgbClr val="0784B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Chi siamo</a:t>
            </a:r>
            <a:endParaRPr/>
          </a:p>
        </p:txBody>
      </p:sp>
      <p:sp>
        <p:nvSpPr>
          <p:cNvPr id="122" name="Google Shape;122;p4"/>
          <p:cNvSpPr txBox="1"/>
          <p:nvPr/>
        </p:nvSpPr>
        <p:spPr>
          <a:xfrm>
            <a:off x="508000" y="1703387"/>
            <a:ext cx="1579562" cy="17446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4"/>
          <p:cNvSpPr txBox="1"/>
          <p:nvPr/>
        </p:nvSpPr>
        <p:spPr>
          <a:xfrm>
            <a:off x="2411412" y="2701925"/>
            <a:ext cx="6050100" cy="15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400"/>
              <a:buFont typeface="Khmer"/>
              <a:buNone/>
            </a:pPr>
            <a:r>
              <a:rPr b="0" i="0" lang="en-US" sz="14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La Camera di commercio di Reggio Calabria è un ente pubblico che, nell’ambito del territorio di competenza, assicura lo sviluppo del sistema imprenditoriale curandone gli interessi generali. Si avvale di 2 Aziende speciali: In.Form.A. e SSEA. La struttura organizzativa si articola in 4 Unità di staff, 6 Servizi e 18 Uffici. Il personale attualmente in servizio è pari a </a:t>
            </a:r>
            <a:r>
              <a:rPr b="1" i="0" lang="en-US" sz="14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37 unità</a:t>
            </a:r>
            <a:r>
              <a:rPr b="0" i="0" lang="en-US" sz="14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, compreso il Segretario generale. Il personale è costantemente coinvolto in atti</a:t>
            </a:r>
            <a:r>
              <a:rPr lang="en-US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vità di formazione.</a:t>
            </a:r>
            <a:endParaRPr b="0" i="0" sz="1400" u="none">
              <a:solidFill>
                <a:srgbClr val="00B0F0"/>
              </a:solidFill>
              <a:latin typeface="Khmer"/>
              <a:ea typeface="Khmer"/>
              <a:cs typeface="Khmer"/>
              <a:sym typeface="Khmer"/>
            </a:endParaRPr>
          </a:p>
        </p:txBody>
      </p:sp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750" y="1998662"/>
            <a:ext cx="1727200" cy="1154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5"/>
          <p:cNvGrpSpPr/>
          <p:nvPr/>
        </p:nvGrpSpPr>
        <p:grpSpPr>
          <a:xfrm>
            <a:off x="609600" y="892175"/>
            <a:ext cx="209550" cy="333375"/>
            <a:chOff x="899801" y="909674"/>
            <a:chExt cx="250475" cy="397085"/>
          </a:xfrm>
        </p:grpSpPr>
        <p:sp>
          <p:nvSpPr>
            <p:cNvPr id="130" name="Google Shape;130;p5"/>
            <p:cNvSpPr/>
            <p:nvPr/>
          </p:nvSpPr>
          <p:spPr>
            <a:xfrm>
              <a:off x="975178" y="1255681"/>
              <a:ext cx="99722" cy="21982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5"/>
            <p:cNvSpPr/>
            <p:nvPr/>
          </p:nvSpPr>
          <p:spPr>
            <a:xfrm>
              <a:off x="975178" y="1233140"/>
              <a:ext cx="99722" cy="21982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975178" y="1277637"/>
              <a:ext cx="99722" cy="29122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964479" y="1046771"/>
              <a:ext cx="34459" cy="162670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899801" y="909674"/>
              <a:ext cx="250475" cy="29977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1051139" y="1046771"/>
              <a:ext cx="34459" cy="162670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5"/>
            <p:cNvSpPr/>
            <p:nvPr/>
          </p:nvSpPr>
          <p:spPr>
            <a:xfrm>
              <a:off x="981100" y="1040849"/>
              <a:ext cx="87878" cy="19009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975178" y="1211769"/>
              <a:ext cx="99722" cy="24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38" name="Google Shape;13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8887" y="771525"/>
            <a:ext cx="6684962" cy="371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"/>
          <p:cNvSpPr txBox="1"/>
          <p:nvPr/>
        </p:nvSpPr>
        <p:spPr>
          <a:xfrm>
            <a:off x="3335337" y="1203325"/>
            <a:ext cx="2522537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400"/>
              <a:buFont typeface="Khmer"/>
              <a:buNone/>
            </a:pPr>
            <a:r>
              <a:rPr b="1" i="0" lang="en-US" sz="14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Aziende speciali: In.Form.A</a:t>
            </a:r>
            <a:endParaRPr/>
          </a:p>
        </p:txBody>
      </p:sp>
      <p:sp>
        <p:nvSpPr>
          <p:cNvPr id="144" name="Google Shape;144;p6"/>
          <p:cNvSpPr txBox="1"/>
          <p:nvPr/>
        </p:nvSpPr>
        <p:spPr>
          <a:xfrm>
            <a:off x="684212" y="1492250"/>
            <a:ext cx="7775575" cy="1382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400"/>
              <a:buFont typeface="Candara"/>
              <a:buNone/>
            </a:pPr>
            <a:r>
              <a:rPr b="0" i="0" lang="en-US" sz="14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Istituita con Deliberazione della Giunta Camerale n. 155 del 24/6/1994</a:t>
            </a:r>
            <a:r>
              <a:rPr b="0" i="0" lang="en-US" sz="1400" u="none">
                <a:solidFill>
                  <a:srgbClr val="00B0F0"/>
                </a:solidFill>
                <a:latin typeface="Candara"/>
                <a:ea typeface="Candara"/>
                <a:cs typeface="Candara"/>
                <a:sym typeface="Candara"/>
              </a:rPr>
              <a:t>, </a:t>
            </a:r>
            <a:r>
              <a:rPr b="1" i="0" lang="en-US" sz="1400" u="none">
                <a:solidFill>
                  <a:srgbClr val="00B0F0"/>
                </a:solidFill>
                <a:latin typeface="Candara"/>
                <a:ea typeface="Candara"/>
                <a:cs typeface="Candara"/>
                <a:sym typeface="Candara"/>
              </a:rPr>
              <a:t>l'Azienda Speciale IN.FORM.A. - Informazione Formazione e Assistenza</a:t>
            </a:r>
            <a:r>
              <a:rPr b="0" i="0" lang="en-US" sz="14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, persegue finalità di interesse pubblico e senza scopi di lucro, svolgendo un ruolo sistematico a sostegno della strategia innovatrice della Camera di commercio per la promozione della competitività dell’economia locale.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rgbClr val="003366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400"/>
              <a:buFont typeface="Candara"/>
              <a:buNone/>
            </a:pPr>
            <a:r>
              <a:rPr b="0" i="0" lang="en-US" sz="14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Essa opera, in particolare, nei seguenti settori di attività:</a:t>
            </a:r>
            <a:endParaRPr/>
          </a:p>
        </p:txBody>
      </p:sp>
      <p:sp>
        <p:nvSpPr>
          <p:cNvPr id="145" name="Google Shape;145;p6"/>
          <p:cNvSpPr txBox="1"/>
          <p:nvPr/>
        </p:nvSpPr>
        <p:spPr>
          <a:xfrm>
            <a:off x="684212" y="2859087"/>
            <a:ext cx="3816350" cy="2035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1" i="0" lang="en-US" sz="1400" u="none">
                <a:solidFill>
                  <a:srgbClr val="00B0F0"/>
                </a:solidFill>
                <a:latin typeface="Candara"/>
                <a:ea typeface="Candara"/>
                <a:cs typeface="Candara"/>
                <a:sym typeface="Candara"/>
              </a:rPr>
              <a:t>Innovazione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1" i="0" lang="en-US" sz="1400" u="none">
                <a:solidFill>
                  <a:srgbClr val="00B0F0"/>
                </a:solidFill>
                <a:latin typeface="Candara"/>
                <a:ea typeface="Candara"/>
                <a:cs typeface="Candara"/>
                <a:sym typeface="Candara"/>
              </a:rPr>
              <a:t>Proprietà intellettuale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1" i="0" lang="en-US" sz="1400" u="none">
                <a:solidFill>
                  <a:srgbClr val="00B0F0"/>
                </a:solidFill>
                <a:latin typeface="Candara"/>
                <a:ea typeface="Candara"/>
                <a:cs typeface="Candara"/>
                <a:sym typeface="Candara"/>
              </a:rPr>
              <a:t>Information Communication Technology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1" i="0" lang="en-US" sz="1400" u="none">
                <a:solidFill>
                  <a:srgbClr val="00B0F0"/>
                </a:solidFill>
                <a:latin typeface="Candara"/>
                <a:ea typeface="Candara"/>
                <a:cs typeface="Candara"/>
                <a:sym typeface="Candara"/>
              </a:rPr>
              <a:t>Imprenditorialità e lavoro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1" i="0" lang="en-US" sz="1400" u="none">
                <a:solidFill>
                  <a:srgbClr val="00B0F0"/>
                </a:solidFill>
                <a:latin typeface="Candara"/>
                <a:ea typeface="Candara"/>
                <a:cs typeface="Candara"/>
                <a:sym typeface="Candara"/>
              </a:rPr>
              <a:t>Qualità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1" i="0" lang="en-US" sz="1400" u="none">
                <a:solidFill>
                  <a:srgbClr val="00B0F0"/>
                </a:solidFill>
                <a:latin typeface="Candara"/>
                <a:ea typeface="Candara"/>
                <a:cs typeface="Candara"/>
                <a:sym typeface="Candara"/>
              </a:rPr>
              <a:t>Ambiente, sicurezza, energia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1" i="0" lang="en-US" sz="1400" u="none">
                <a:solidFill>
                  <a:srgbClr val="00B0F0"/>
                </a:solidFill>
                <a:latin typeface="Candara"/>
                <a:ea typeface="Candara"/>
                <a:cs typeface="Candara"/>
                <a:sym typeface="Candara"/>
              </a:rPr>
              <a:t>Trasporti, logistica, infrastrutture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>
              <a:solidFill>
                <a:srgbClr val="00B0F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46" name="Google Shape;14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5962" y="2284412"/>
            <a:ext cx="2119312" cy="2117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6"/>
          <p:cNvSpPr txBox="1"/>
          <p:nvPr/>
        </p:nvSpPr>
        <p:spPr>
          <a:xfrm>
            <a:off x="5364162" y="4083050"/>
            <a:ext cx="31845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200"/>
              <a:buFont typeface="Candara"/>
              <a:buNone/>
            </a:pPr>
            <a:r>
              <a:rPr b="0" i="1" lang="en-US" sz="12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L’Azienda In.FORM.A. si avvale di n. 3 unità di personale dipendente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"/>
          <p:cNvSpPr txBox="1"/>
          <p:nvPr>
            <p:ph idx="4294967295" type="ctrTitle"/>
          </p:nvPr>
        </p:nvSpPr>
        <p:spPr>
          <a:xfrm>
            <a:off x="1116012" y="555625"/>
            <a:ext cx="3670300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Aziende speciali: SSEA</a:t>
            </a:r>
            <a:endParaRPr/>
          </a:p>
        </p:txBody>
      </p:sp>
      <p:grpSp>
        <p:nvGrpSpPr>
          <p:cNvPr id="153" name="Google Shape;153;p7"/>
          <p:cNvGrpSpPr/>
          <p:nvPr/>
        </p:nvGrpSpPr>
        <p:grpSpPr>
          <a:xfrm>
            <a:off x="595312" y="2444750"/>
            <a:ext cx="252413" cy="254000"/>
            <a:chOff x="884004" y="2757472"/>
            <a:chExt cx="300604" cy="300604"/>
          </a:xfrm>
        </p:grpSpPr>
        <p:sp>
          <p:nvSpPr>
            <p:cNvPr id="154" name="Google Shape;154;p7"/>
            <p:cNvSpPr/>
            <p:nvPr/>
          </p:nvSpPr>
          <p:spPr>
            <a:xfrm>
              <a:off x="884004" y="2929419"/>
              <a:ext cx="128674" cy="128657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1064276" y="2757472"/>
              <a:ext cx="120332" cy="120349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7"/>
            <p:cNvSpPr/>
            <p:nvPr/>
          </p:nvSpPr>
          <p:spPr>
            <a:xfrm>
              <a:off x="931046" y="2803676"/>
              <a:ext cx="207362" cy="207362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7"/>
            <p:cNvSpPr/>
            <p:nvPr/>
          </p:nvSpPr>
          <p:spPr>
            <a:xfrm>
              <a:off x="1025968" y="2832001"/>
              <a:ext cx="34156" cy="34156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8" name="Google Shape;158;p7"/>
          <p:cNvSpPr txBox="1"/>
          <p:nvPr/>
        </p:nvSpPr>
        <p:spPr>
          <a:xfrm>
            <a:off x="1042987" y="1462087"/>
            <a:ext cx="5761037" cy="3138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ndara"/>
              <a:buNone/>
            </a:pPr>
            <a:r>
              <a:rPr b="0" i="0" lang="en-US" sz="1100" u="none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In seguito al decreto n.78 del 31 maggio 2010</a:t>
            </a:r>
            <a:r>
              <a:rPr b="0" i="0" lang="en-US" sz="11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, </a:t>
            </a:r>
            <a:r>
              <a:rPr b="1" i="0" lang="en-US" sz="1100" u="none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la Stazione Sperimentale per le industrie delle essenze e dei derivati </a:t>
            </a:r>
            <a:r>
              <a:rPr b="1" i="0" lang="en-US" sz="1100" u="none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agrumari</a:t>
            </a:r>
            <a:r>
              <a:rPr b="0" i="0" lang="en-US" sz="1100" u="none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 è divenuta azienda speciale della Camera di Commercio.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>
              <a:solidFill>
                <a:srgbClr val="003366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ndara"/>
              <a:buNone/>
            </a:pPr>
            <a:r>
              <a:rPr b="0" i="0" lang="en-US" sz="1100" u="none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La Stazione Sperimentale compie studi e sperimentazioni sugli oli essenziali, sui semilavorati industriali degli agrumi, sulle materie prime da cui sono ottenuti e sui processi industriali alla base della loro produzione, con il compito di accrescere le conoscenze tecnico-scientifiche, di divulgarle e di promuovere lo sviluppo tecnologico, la sicurezza sanitaria e, contro le adulterazioni e le contraffazioni, la sicurezza commerciale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ndara"/>
              <a:buNone/>
            </a:pPr>
            <a:r>
              <a:rPr b="0" i="0" lang="en-US" sz="1100" u="none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Le attività svolte e i servizi erogati dalla Stazione Sperimentale sono i seguenti: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1" sz="1100" u="none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1" sz="1100" u="none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ndara"/>
              <a:buNone/>
            </a:pPr>
            <a:r>
              <a:rPr b="0" i="1" lang="en-US" sz="1100" u="none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La Stazione Sperimentale si avvale di n. 4 unità di personale dipendente e 1 Direttore Scientifico dipendente del Mise assegnato  all’ente.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100" u="none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59" name="Google Shape;15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6250" y="2644775"/>
            <a:ext cx="1316037" cy="120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7"/>
          <p:cNvSpPr txBox="1"/>
          <p:nvPr/>
        </p:nvSpPr>
        <p:spPr>
          <a:xfrm>
            <a:off x="1042987" y="3201987"/>
            <a:ext cx="4105275" cy="522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1" i="0" lang="en-US" sz="1400" u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Ricerca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1" i="0" lang="en-US" sz="1400" u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Analisi e supporto tecnico scientifico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8"/>
          <p:cNvGrpSpPr/>
          <p:nvPr/>
        </p:nvGrpSpPr>
        <p:grpSpPr>
          <a:xfrm>
            <a:off x="609600" y="892175"/>
            <a:ext cx="209550" cy="333375"/>
            <a:chOff x="899801" y="909674"/>
            <a:chExt cx="250475" cy="397085"/>
          </a:xfrm>
        </p:grpSpPr>
        <p:sp>
          <p:nvSpPr>
            <p:cNvPr id="166" name="Google Shape;166;p8"/>
            <p:cNvSpPr/>
            <p:nvPr/>
          </p:nvSpPr>
          <p:spPr>
            <a:xfrm>
              <a:off x="975178" y="1255681"/>
              <a:ext cx="99722" cy="21982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8"/>
            <p:cNvSpPr/>
            <p:nvPr/>
          </p:nvSpPr>
          <p:spPr>
            <a:xfrm>
              <a:off x="975178" y="1233140"/>
              <a:ext cx="99722" cy="21982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8"/>
            <p:cNvSpPr/>
            <p:nvPr/>
          </p:nvSpPr>
          <p:spPr>
            <a:xfrm>
              <a:off x="975178" y="1277637"/>
              <a:ext cx="99722" cy="29122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964479" y="1046771"/>
              <a:ext cx="34459" cy="162670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899801" y="909674"/>
              <a:ext cx="250475" cy="29977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8"/>
            <p:cNvSpPr/>
            <p:nvPr/>
          </p:nvSpPr>
          <p:spPr>
            <a:xfrm>
              <a:off x="1051139" y="1046771"/>
              <a:ext cx="34459" cy="162670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8"/>
            <p:cNvSpPr/>
            <p:nvPr/>
          </p:nvSpPr>
          <p:spPr>
            <a:xfrm>
              <a:off x="981100" y="1040849"/>
              <a:ext cx="87878" cy="19009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8"/>
            <p:cNvSpPr/>
            <p:nvPr/>
          </p:nvSpPr>
          <p:spPr>
            <a:xfrm>
              <a:off x="975178" y="1211769"/>
              <a:ext cx="99722" cy="24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4" name="Google Shape;174;p8"/>
          <p:cNvSpPr txBox="1"/>
          <p:nvPr>
            <p:ph type="title"/>
          </p:nvPr>
        </p:nvSpPr>
        <p:spPr>
          <a:xfrm>
            <a:off x="1044575" y="742950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i="0" lang="en-US" sz="28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LE RISORSE ECONOMICHE</a:t>
            </a:r>
            <a:endParaRPr/>
          </a:p>
        </p:txBody>
      </p:sp>
      <p:sp>
        <p:nvSpPr>
          <p:cNvPr id="175" name="Google Shape;175;p8"/>
          <p:cNvSpPr txBox="1"/>
          <p:nvPr/>
        </p:nvSpPr>
        <p:spPr>
          <a:xfrm>
            <a:off x="971550" y="1347787"/>
            <a:ext cx="7561262" cy="104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200"/>
              <a:buFont typeface="Candara"/>
              <a:buNone/>
            </a:pPr>
            <a:r>
              <a:rPr b="0" i="0" lang="en-US" sz="12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L'ente gode di una buona solidità patrimoniale e finanziaria che gli consente di destinare risorse economiche, sebbene ridotte per effetto del taglio del 50% del diritto annuale di cui al D.L. 90/2014 conv. in L.114/2014 , per il perseguimento delle finalità istituzionali e per la realizzazione dei relativi interventi economici a favore delle imprese e del territorio.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>
              <a:solidFill>
                <a:srgbClr val="003366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76" name="Google Shape;17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150" y="2155825"/>
            <a:ext cx="5640387" cy="2576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"/>
          <p:cNvSpPr txBox="1"/>
          <p:nvPr>
            <p:ph type="title"/>
          </p:nvPr>
        </p:nvSpPr>
        <p:spPr>
          <a:xfrm>
            <a:off x="1044575" y="742950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i="0" lang="en-US" sz="2800" u="none">
                <a:solidFill>
                  <a:srgbClr val="1AB6D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IL DIRITTO ANNUALE CAMERALE</a:t>
            </a:r>
            <a:endParaRPr/>
          </a:p>
        </p:txBody>
      </p:sp>
      <p:grpSp>
        <p:nvGrpSpPr>
          <p:cNvPr id="182" name="Google Shape;182;p9"/>
          <p:cNvGrpSpPr/>
          <p:nvPr/>
        </p:nvGrpSpPr>
        <p:grpSpPr>
          <a:xfrm>
            <a:off x="609600" y="892175"/>
            <a:ext cx="209550" cy="333375"/>
            <a:chOff x="899801" y="909674"/>
            <a:chExt cx="250475" cy="397085"/>
          </a:xfrm>
        </p:grpSpPr>
        <p:sp>
          <p:nvSpPr>
            <p:cNvPr id="183" name="Google Shape;183;p9"/>
            <p:cNvSpPr/>
            <p:nvPr/>
          </p:nvSpPr>
          <p:spPr>
            <a:xfrm>
              <a:off x="975178" y="1255681"/>
              <a:ext cx="99722" cy="21982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9"/>
            <p:cNvSpPr/>
            <p:nvPr/>
          </p:nvSpPr>
          <p:spPr>
            <a:xfrm>
              <a:off x="975178" y="1233140"/>
              <a:ext cx="99722" cy="21982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9"/>
            <p:cNvSpPr/>
            <p:nvPr/>
          </p:nvSpPr>
          <p:spPr>
            <a:xfrm>
              <a:off x="975178" y="1277637"/>
              <a:ext cx="99722" cy="29122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9"/>
            <p:cNvSpPr/>
            <p:nvPr/>
          </p:nvSpPr>
          <p:spPr>
            <a:xfrm>
              <a:off x="964479" y="1046771"/>
              <a:ext cx="34459" cy="162670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9"/>
            <p:cNvSpPr/>
            <p:nvPr/>
          </p:nvSpPr>
          <p:spPr>
            <a:xfrm>
              <a:off x="899801" y="909674"/>
              <a:ext cx="250475" cy="29977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9"/>
            <p:cNvSpPr/>
            <p:nvPr/>
          </p:nvSpPr>
          <p:spPr>
            <a:xfrm>
              <a:off x="1051139" y="1046771"/>
              <a:ext cx="34459" cy="162670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9"/>
            <p:cNvSpPr/>
            <p:nvPr/>
          </p:nvSpPr>
          <p:spPr>
            <a:xfrm>
              <a:off x="981100" y="1040849"/>
              <a:ext cx="87878" cy="19009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9"/>
            <p:cNvSpPr/>
            <p:nvPr/>
          </p:nvSpPr>
          <p:spPr>
            <a:xfrm>
              <a:off x="975178" y="1211769"/>
              <a:ext cx="99722" cy="24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1" name="Google Shape;191;p9"/>
          <p:cNvSpPr txBox="1"/>
          <p:nvPr/>
        </p:nvSpPr>
        <p:spPr>
          <a:xfrm>
            <a:off x="1042987" y="1492250"/>
            <a:ext cx="7129462" cy="289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400"/>
              <a:buFont typeface="Candara"/>
              <a:buNone/>
            </a:pPr>
            <a:r>
              <a:rPr b="0" i="0" lang="en-US" sz="14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Guardando alla dinamica e alla composizione dei proventi correnti, il diritto annuale costituisce il principale canale di finanziamento delle attività camerali.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rgbClr val="003366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400"/>
              <a:buFont typeface="Candara"/>
              <a:buNone/>
            </a:pPr>
            <a:r>
              <a:rPr b="0" i="0" lang="en-US" sz="14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Per l’anno 2019 il provento da diritto annuale comprende la quota derivante dalla maggiorazione del 20%, di cui all'art.18, co.10, della Legge n.580/93 e s.m.i., approvata con Decreto MISE del 22/05/2017 e finalizzata alla realizzazione del “Progetto P.I.D." e del "Progetto Orientamento e lavoro".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rgbClr val="003366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400"/>
              <a:buFont typeface="Candara"/>
              <a:buNone/>
            </a:pPr>
            <a:r>
              <a:rPr b="0" i="0" lang="en-US" sz="14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Per gli anni 2020-2022 il provento da diritto annuale comprende la quota derivante dalla maggiorazione del 20% approvata per il triennio 2020-2022 con Decreto MISE del 12/03/2020 e finalizzata alla realizzazione dei progetti nazionali “Punto impresa digitale”, “Formazione Lavoro”, “Preparazione delle PMI ad affrontare i mercati internazionali”, “Prevenzione crisi di impresa e supporto finanziario” e “Turismo”. 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"/>
          <p:cNvSpPr txBox="1"/>
          <p:nvPr>
            <p:ph type="title"/>
          </p:nvPr>
        </p:nvSpPr>
        <p:spPr>
          <a:xfrm>
            <a:off x="1044575" y="742950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i="0" lang="en-US" sz="3200" u="none">
                <a:solidFill>
                  <a:srgbClr val="1AB6D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Come Operiamo?</a:t>
            </a:r>
            <a:endParaRPr/>
          </a:p>
        </p:txBody>
      </p:sp>
      <p:grpSp>
        <p:nvGrpSpPr>
          <p:cNvPr id="197" name="Google Shape;197;p10"/>
          <p:cNvGrpSpPr/>
          <p:nvPr/>
        </p:nvGrpSpPr>
        <p:grpSpPr>
          <a:xfrm>
            <a:off x="609600" y="892175"/>
            <a:ext cx="209550" cy="333375"/>
            <a:chOff x="899801" y="909674"/>
            <a:chExt cx="250475" cy="397085"/>
          </a:xfrm>
        </p:grpSpPr>
        <p:sp>
          <p:nvSpPr>
            <p:cNvPr id="198" name="Google Shape;198;p10"/>
            <p:cNvSpPr/>
            <p:nvPr/>
          </p:nvSpPr>
          <p:spPr>
            <a:xfrm>
              <a:off x="975178" y="1255681"/>
              <a:ext cx="99722" cy="21982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0"/>
            <p:cNvSpPr/>
            <p:nvPr/>
          </p:nvSpPr>
          <p:spPr>
            <a:xfrm>
              <a:off x="975178" y="1233140"/>
              <a:ext cx="99722" cy="21982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0"/>
            <p:cNvSpPr/>
            <p:nvPr/>
          </p:nvSpPr>
          <p:spPr>
            <a:xfrm>
              <a:off x="975178" y="1277637"/>
              <a:ext cx="99722" cy="29122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0"/>
            <p:cNvSpPr/>
            <p:nvPr/>
          </p:nvSpPr>
          <p:spPr>
            <a:xfrm>
              <a:off x="964479" y="1046771"/>
              <a:ext cx="34459" cy="162670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0"/>
            <p:cNvSpPr/>
            <p:nvPr/>
          </p:nvSpPr>
          <p:spPr>
            <a:xfrm>
              <a:off x="899801" y="909674"/>
              <a:ext cx="250475" cy="29977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0"/>
            <p:cNvSpPr/>
            <p:nvPr/>
          </p:nvSpPr>
          <p:spPr>
            <a:xfrm>
              <a:off x="1051139" y="1046771"/>
              <a:ext cx="34459" cy="162670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0"/>
            <p:cNvSpPr/>
            <p:nvPr/>
          </p:nvSpPr>
          <p:spPr>
            <a:xfrm>
              <a:off x="981100" y="1040849"/>
              <a:ext cx="87878" cy="19009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0"/>
            <p:cNvSpPr/>
            <p:nvPr/>
          </p:nvSpPr>
          <p:spPr>
            <a:xfrm>
              <a:off x="975178" y="1211769"/>
              <a:ext cx="99722" cy="24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6" name="Google Shape;206;p10"/>
          <p:cNvGrpSpPr/>
          <p:nvPr/>
        </p:nvGrpSpPr>
        <p:grpSpPr>
          <a:xfrm>
            <a:off x="765175" y="1014348"/>
            <a:ext cx="7516812" cy="3788731"/>
            <a:chOff x="765473" y="1033633"/>
            <a:chExt cx="7516191" cy="3790255"/>
          </a:xfrm>
        </p:grpSpPr>
        <p:sp>
          <p:nvSpPr>
            <p:cNvPr id="207" name="Google Shape;207;p10"/>
            <p:cNvSpPr txBox="1"/>
            <p:nvPr/>
          </p:nvSpPr>
          <p:spPr>
            <a:xfrm>
              <a:off x="765473" y="2291600"/>
              <a:ext cx="1921374" cy="12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4283B"/>
                </a:buClr>
                <a:buSzPts val="1100"/>
                <a:buFont typeface="Red Hat Text"/>
                <a:buNone/>
              </a:pPr>
              <a:r>
                <a:rPr b="1" i="0" lang="en-US" sz="1100" u="none">
                  <a:solidFill>
                    <a:srgbClr val="24283B"/>
                  </a:solidFill>
                  <a:latin typeface="Red Hat Text"/>
                  <a:ea typeface="Red Hat Text"/>
                  <a:cs typeface="Red Hat Text"/>
                  <a:sym typeface="Red Hat Text"/>
                </a:rPr>
                <a:t>La Camera di commercio</a:t>
              </a:r>
              <a:endParaRPr b="1" i="0" sz="1100" u="none">
                <a:solidFill>
                  <a:srgbClr val="24283B"/>
                </a:solidFill>
                <a:latin typeface="Red Hat Text"/>
                <a:ea typeface="Red Hat Text"/>
                <a:cs typeface="Red Hat Text"/>
                <a:sym typeface="Red Hat Text"/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1" i="0" sz="800" u="none">
                <a:solidFill>
                  <a:srgbClr val="24283B"/>
                </a:solidFill>
                <a:latin typeface="Red Hat Text"/>
                <a:ea typeface="Red Hat Text"/>
                <a:cs typeface="Red Hat Text"/>
                <a:sym typeface="Red Hat Text"/>
              </a:endParaRPr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Khmer"/>
                <a:buNone/>
              </a:pPr>
              <a:r>
                <a:rPr b="0" i="0" lang="en-US" sz="1100" u="none">
                  <a:solidFill>
                    <a:schemeClr val="dk1"/>
                  </a:solidFill>
                  <a:latin typeface="Khmer"/>
                  <a:ea typeface="Khmer"/>
                  <a:cs typeface="Khmer"/>
                  <a:sym typeface="Khmer"/>
                </a:rPr>
                <a:t>ispira la propria azione al </a:t>
              </a:r>
              <a:r>
                <a:rPr b="1" i="0" lang="en-US" sz="1100" u="none">
                  <a:solidFill>
                    <a:schemeClr val="dk1"/>
                  </a:solidFill>
                  <a:latin typeface="Khmer"/>
                  <a:ea typeface="Khmer"/>
                  <a:cs typeface="Khmer"/>
                  <a:sym typeface="Khmer"/>
                </a:rPr>
                <a:t>principio di sussidiarietà</a:t>
              </a:r>
              <a:r>
                <a:rPr b="0" i="0" lang="en-US" sz="1100" u="none">
                  <a:solidFill>
                    <a:schemeClr val="dk1"/>
                  </a:solidFill>
                  <a:latin typeface="Khmer"/>
                  <a:ea typeface="Khmer"/>
                  <a:cs typeface="Khmer"/>
                  <a:sym typeface="Khmer"/>
                </a:rPr>
                <a:t>.</a:t>
              </a:r>
              <a:endParaRPr/>
            </a:p>
          </p:txBody>
        </p:sp>
        <p:cxnSp>
          <p:nvCxnSpPr>
            <p:cNvPr id="208" name="Google Shape;208;p10"/>
            <p:cNvCxnSpPr/>
            <p:nvPr/>
          </p:nvCxnSpPr>
          <p:spPr>
            <a:xfrm rot="10800000">
              <a:off x="2736848" y="2952750"/>
              <a:ext cx="538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med" w="med" type="none"/>
              <a:tailEnd len="med" w="med" type="oval"/>
            </a:ln>
          </p:spPr>
        </p:cxnSp>
        <p:sp>
          <p:nvSpPr>
            <p:cNvPr id="209" name="Google Shape;209;p10"/>
            <p:cNvSpPr txBox="1"/>
            <p:nvPr/>
          </p:nvSpPr>
          <p:spPr>
            <a:xfrm>
              <a:off x="6492194" y="1518080"/>
              <a:ext cx="178947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Khmer"/>
                <a:buNone/>
              </a:pPr>
              <a:r>
                <a:rPr b="1" i="0" lang="en-US" sz="1200" u="none">
                  <a:solidFill>
                    <a:schemeClr val="dk1"/>
                  </a:solidFill>
                  <a:latin typeface="Khmer"/>
                  <a:ea typeface="Khmer"/>
                  <a:cs typeface="Khmer"/>
                  <a:sym typeface="Khmer"/>
                </a:rPr>
                <a:t>Per dare contenuti operativi alla sussidiarietà orizzontale</a:t>
              </a:r>
              <a:endParaRPr/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Khmer"/>
                <a:buNone/>
              </a:pPr>
              <a:r>
                <a:rPr b="0" i="0" lang="en-US" sz="800" u="none">
                  <a:solidFill>
                    <a:schemeClr val="dk1"/>
                  </a:solidFill>
                  <a:latin typeface="Khmer"/>
                  <a:ea typeface="Khmer"/>
                  <a:cs typeface="Khmer"/>
                  <a:sym typeface="Khmer"/>
                </a:rPr>
                <a:t>l’Ente imposta la propria azione sul territorio utilizzando il metodo della concertazione e, collocandosi al centro di una rete di relazioni istituzionali, elabora strategie e definisce azioni di intervento per favorire lo sviluppo delle politiche di promozione delle imprese, sviluppo e tutela del mercato.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800" u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endParaRPr>
            </a:p>
          </p:txBody>
        </p:sp>
        <p:cxnSp>
          <p:nvCxnSpPr>
            <p:cNvPr id="210" name="Google Shape;210;p10"/>
            <p:cNvCxnSpPr/>
            <p:nvPr/>
          </p:nvCxnSpPr>
          <p:spPr>
            <a:xfrm>
              <a:off x="5209628" y="2010000"/>
              <a:ext cx="1084045" cy="0"/>
            </a:xfrm>
            <a:prstGeom prst="straightConnector1">
              <a:avLst/>
            </a:prstGeom>
            <a:noFill/>
            <a:ln cap="flat" cmpd="sng" w="9525">
              <a:solidFill>
                <a:srgbClr val="9FE2D0"/>
              </a:solidFill>
              <a:prstDash val="solid"/>
              <a:miter lim="800000"/>
              <a:headEnd len="med" w="med" type="none"/>
              <a:tailEnd len="med" w="med" type="oval"/>
            </a:ln>
          </p:spPr>
        </p:cxnSp>
        <p:sp>
          <p:nvSpPr>
            <p:cNvPr id="211" name="Google Shape;211;p10"/>
            <p:cNvSpPr txBox="1"/>
            <p:nvPr/>
          </p:nvSpPr>
          <p:spPr>
            <a:xfrm>
              <a:off x="6462352" y="3325250"/>
              <a:ext cx="17895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Khmer"/>
                <a:buNone/>
              </a:pPr>
              <a:r>
                <a:rPr b="1" i="0" lang="en-US" sz="1200" u="none">
                  <a:solidFill>
                    <a:schemeClr val="dk1"/>
                  </a:solidFill>
                  <a:latin typeface="Khmer"/>
                  <a:ea typeface="Khmer"/>
                  <a:cs typeface="Khmer"/>
                  <a:sym typeface="Khmer"/>
                </a:rPr>
                <a:t>I rapporti di collaborazione attivati dall’Ente</a:t>
              </a:r>
              <a:endParaRPr/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Khmer"/>
                <a:buNone/>
              </a:pPr>
              <a:r>
                <a:rPr b="0" i="0" lang="en-US" sz="800" u="none">
                  <a:solidFill>
                    <a:schemeClr val="dk1"/>
                  </a:solidFill>
                  <a:latin typeface="Khmer"/>
                  <a:ea typeface="Khmer"/>
                  <a:cs typeface="Khmer"/>
                  <a:sym typeface="Khmer"/>
                </a:rPr>
                <a:t>coinvolgono non solo i soggetti del sistema camerale, ma anche soggetti pubblici e privati presenti sul territorio di riferimento.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800" u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endParaRPr>
            </a:p>
          </p:txBody>
        </p:sp>
        <p:cxnSp>
          <p:nvCxnSpPr>
            <p:cNvPr id="212" name="Google Shape;212;p10"/>
            <p:cNvCxnSpPr/>
            <p:nvPr/>
          </p:nvCxnSpPr>
          <p:spPr>
            <a:xfrm>
              <a:off x="5209848" y="3953100"/>
              <a:ext cx="1083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med" w="med" type="none"/>
              <a:tailEnd len="med" w="med" type="oval"/>
            </a:ln>
          </p:spPr>
        </p:cxnSp>
        <p:sp>
          <p:nvSpPr>
            <p:cNvPr id="213" name="Google Shape;213;p10"/>
            <p:cNvSpPr/>
            <p:nvPr/>
          </p:nvSpPr>
          <p:spPr>
            <a:xfrm rot="3600000">
              <a:off x="3169983" y="1541431"/>
              <a:ext cx="2774659" cy="2774659"/>
            </a:xfrm>
            <a:custGeom>
              <a:rect b="b" l="l" r="r" t="t"/>
              <a:pathLst>
                <a:path extrusionOk="0" h="2774659" w="2774659">
                  <a:moveTo>
                    <a:pt x="190429" y="685823"/>
                  </a:moveTo>
                  <a:cubicBezTo>
                    <a:pt x="439563" y="260755"/>
                    <a:pt x="895450" y="-290"/>
                    <a:pt x="1388148" y="0"/>
                  </a:cubicBezTo>
                  <a:cubicBezTo>
                    <a:pt x="1880845" y="290"/>
                    <a:pt x="2336425" y="261872"/>
                    <a:pt x="2585058" y="687233"/>
                  </a:cubicBezTo>
                  <a:lnTo>
                    <a:pt x="2087448" y="978095"/>
                  </a:lnTo>
                  <a:cubicBezTo>
                    <a:pt x="1942112" y="729454"/>
                    <a:pt x="1675807" y="576549"/>
                    <a:pt x="1387806" y="576380"/>
                  </a:cubicBezTo>
                  <a:cubicBezTo>
                    <a:pt x="1099805" y="576210"/>
                    <a:pt x="833320" y="728802"/>
                    <a:pt x="687692" y="977271"/>
                  </a:cubicBezTo>
                  <a:lnTo>
                    <a:pt x="190429" y="685823"/>
                  </a:lnTo>
                  <a:close/>
                </a:path>
              </a:pathLst>
            </a:custGeom>
            <a:solidFill>
              <a:srgbClr val="9FE2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0"/>
            <p:cNvSpPr/>
            <p:nvPr/>
          </p:nvSpPr>
          <p:spPr>
            <a:xfrm rot="10800000">
              <a:off x="3183490" y="1520149"/>
              <a:ext cx="2774700" cy="2774700"/>
            </a:xfrm>
            <a:custGeom>
              <a:rect b="b" l="l" r="r" t="t"/>
              <a:pathLst>
                <a:path extrusionOk="0" h="2774700" w="2774700">
                  <a:moveTo>
                    <a:pt x="190431" y="685833"/>
                  </a:moveTo>
                  <a:cubicBezTo>
                    <a:pt x="435248" y="268130"/>
                    <a:pt x="880114" y="8269"/>
                    <a:pt x="1364207" y="193"/>
                  </a:cubicBezTo>
                  <a:cubicBezTo>
                    <a:pt x="1848300" y="-7883"/>
                    <a:pt x="2301587" y="236992"/>
                    <a:pt x="2560201" y="646297"/>
                  </a:cubicBezTo>
                  <a:lnTo>
                    <a:pt x="2073961" y="953523"/>
                  </a:lnTo>
                  <a:cubicBezTo>
                    <a:pt x="1922563" y="713908"/>
                    <a:pt x="1657200" y="570553"/>
                    <a:pt x="1373802" y="575281"/>
                  </a:cubicBezTo>
                  <a:cubicBezTo>
                    <a:pt x="1090404" y="580009"/>
                    <a:pt x="829971" y="732137"/>
                    <a:pt x="686651" y="976668"/>
                  </a:cubicBezTo>
                  <a:lnTo>
                    <a:pt x="190431" y="68583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0"/>
            <p:cNvSpPr/>
            <p:nvPr/>
          </p:nvSpPr>
          <p:spPr>
            <a:xfrm rot="-3660000">
              <a:off x="3194618" y="1541034"/>
              <a:ext cx="2774659" cy="2774659"/>
            </a:xfrm>
            <a:custGeom>
              <a:rect b="b" l="l" r="r" t="t"/>
              <a:pathLst>
                <a:path extrusionOk="0" h="2774659" w="2774659">
                  <a:moveTo>
                    <a:pt x="190429" y="685823"/>
                  </a:moveTo>
                  <a:cubicBezTo>
                    <a:pt x="436713" y="265617"/>
                    <a:pt x="885316" y="5340"/>
                    <a:pt x="1372349" y="81"/>
                  </a:cubicBezTo>
                  <a:cubicBezTo>
                    <a:pt x="1859382" y="-5179"/>
                    <a:pt x="2313501" y="245349"/>
                    <a:pt x="2568803" y="660139"/>
                  </a:cubicBezTo>
                  <a:lnTo>
                    <a:pt x="2076104" y="963391"/>
                  </a:lnTo>
                  <a:cubicBezTo>
                    <a:pt x="1927269" y="721577"/>
                    <a:pt x="1662526" y="575525"/>
                    <a:pt x="1378596" y="578591"/>
                  </a:cubicBezTo>
                  <a:cubicBezTo>
                    <a:pt x="1094666" y="581657"/>
                    <a:pt x="833139" y="733393"/>
                    <a:pt x="689561" y="978365"/>
                  </a:cubicBezTo>
                  <a:lnTo>
                    <a:pt x="190429" y="68582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6" name="Google Shape;216;p10"/>
            <p:cNvGrpSpPr/>
            <p:nvPr/>
          </p:nvGrpSpPr>
          <p:grpSpPr>
            <a:xfrm rot="-7260000">
              <a:off x="3340935" y="3186987"/>
              <a:ext cx="578515" cy="579001"/>
              <a:chOff x="1705561" y="662438"/>
              <a:chExt cx="581471" cy="581437"/>
            </a:xfrm>
          </p:grpSpPr>
          <p:sp>
            <p:nvSpPr>
              <p:cNvPr id="217" name="Google Shape;217;p10"/>
              <p:cNvSpPr/>
              <p:nvPr/>
            </p:nvSpPr>
            <p:spPr>
              <a:xfrm>
                <a:off x="1705595" y="662438"/>
                <a:ext cx="581437" cy="581437"/>
              </a:xfrm>
              <a:custGeom>
                <a:rect b="b" l="l" r="r" t="t"/>
                <a:pathLst>
                  <a:path extrusionOk="0" h="581437" w="581437">
                    <a:moveTo>
                      <a:pt x="224468" y="573788"/>
                    </a:moveTo>
                    <a:cubicBezTo>
                      <a:pt x="99314" y="544497"/>
                      <a:pt x="8250" y="436495"/>
                      <a:pt x="525" y="308191"/>
                    </a:cubicBezTo>
                    <a:cubicBezTo>
                      <a:pt x="-7200" y="179887"/>
                      <a:pt x="70247" y="61739"/>
                      <a:pt x="190982" y="17643"/>
                    </a:cubicBezTo>
                    <a:lnTo>
                      <a:pt x="290719" y="290719"/>
                    </a:lnTo>
                    <a:lnTo>
                      <a:pt x="224468" y="5737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63500">
                  <a:srgbClr val="000000">
                    <a:alpha val="42745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" name="Google Shape;218;p10"/>
              <p:cNvSpPr/>
              <p:nvPr/>
            </p:nvSpPr>
            <p:spPr>
              <a:xfrm rot="10800000">
                <a:off x="1705561" y="662471"/>
                <a:ext cx="581400" cy="581400"/>
              </a:xfrm>
              <a:custGeom>
                <a:rect b="b" l="l" r="r" t="t"/>
                <a:pathLst>
                  <a:path extrusionOk="0" h="581400" w="581400">
                    <a:moveTo>
                      <a:pt x="403643" y="558563"/>
                    </a:moveTo>
                    <a:cubicBezTo>
                      <a:pt x="285724" y="608283"/>
                      <a:pt x="149161" y="575042"/>
                      <a:pt x="67285" y="476690"/>
                    </a:cubicBezTo>
                    <a:cubicBezTo>
                      <a:pt x="-14591" y="378338"/>
                      <a:pt x="-22520" y="238011"/>
                      <a:pt x="47756" y="131062"/>
                    </a:cubicBezTo>
                    <a:cubicBezTo>
                      <a:pt x="118032" y="24113"/>
                      <a:pt x="249982" y="-24300"/>
                      <a:pt x="372751" y="11820"/>
                    </a:cubicBezTo>
                    <a:lnTo>
                      <a:pt x="290700" y="290700"/>
                    </a:lnTo>
                    <a:lnTo>
                      <a:pt x="403643" y="5585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9" name="Google Shape;219;p10"/>
            <p:cNvGrpSpPr/>
            <p:nvPr/>
          </p:nvGrpSpPr>
          <p:grpSpPr>
            <a:xfrm>
              <a:off x="4267327" y="1540519"/>
              <a:ext cx="578505" cy="578995"/>
              <a:chOff x="1973295" y="1120980"/>
              <a:chExt cx="581471" cy="581437"/>
            </a:xfrm>
          </p:grpSpPr>
          <p:sp>
            <p:nvSpPr>
              <p:cNvPr id="220" name="Google Shape;220;p10"/>
              <p:cNvSpPr/>
              <p:nvPr/>
            </p:nvSpPr>
            <p:spPr>
              <a:xfrm>
                <a:off x="1973329" y="1120980"/>
                <a:ext cx="581437" cy="581437"/>
              </a:xfrm>
              <a:custGeom>
                <a:rect b="b" l="l" r="r" t="t"/>
                <a:pathLst>
                  <a:path extrusionOk="0" h="581437" w="581437">
                    <a:moveTo>
                      <a:pt x="224468" y="573788"/>
                    </a:moveTo>
                    <a:cubicBezTo>
                      <a:pt x="99314" y="544497"/>
                      <a:pt x="8250" y="436495"/>
                      <a:pt x="525" y="308191"/>
                    </a:cubicBezTo>
                    <a:cubicBezTo>
                      <a:pt x="-7200" y="179887"/>
                      <a:pt x="70247" y="61739"/>
                      <a:pt x="190982" y="17643"/>
                    </a:cubicBezTo>
                    <a:lnTo>
                      <a:pt x="290719" y="290719"/>
                    </a:lnTo>
                    <a:lnTo>
                      <a:pt x="224468" y="573788"/>
                    </a:lnTo>
                    <a:close/>
                  </a:path>
                </a:pathLst>
              </a:custGeom>
              <a:solidFill>
                <a:srgbClr val="9FE2D0"/>
              </a:solidFill>
              <a:ln>
                <a:noFill/>
              </a:ln>
              <a:effectLst>
                <a:outerShdw blurRad="63500">
                  <a:srgbClr val="000000">
                    <a:alpha val="42745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" name="Google Shape;221;p10"/>
              <p:cNvSpPr/>
              <p:nvPr/>
            </p:nvSpPr>
            <p:spPr>
              <a:xfrm rot="10800000">
                <a:off x="1973295" y="1121013"/>
                <a:ext cx="581400" cy="581400"/>
              </a:xfrm>
              <a:custGeom>
                <a:rect b="b" l="l" r="r" t="t"/>
                <a:pathLst>
                  <a:path extrusionOk="0" h="581400" w="581400">
                    <a:moveTo>
                      <a:pt x="403643" y="558563"/>
                    </a:moveTo>
                    <a:cubicBezTo>
                      <a:pt x="285724" y="608283"/>
                      <a:pt x="149161" y="575042"/>
                      <a:pt x="67285" y="476690"/>
                    </a:cubicBezTo>
                    <a:cubicBezTo>
                      <a:pt x="-14591" y="378338"/>
                      <a:pt x="-22520" y="238011"/>
                      <a:pt x="47756" y="131062"/>
                    </a:cubicBezTo>
                    <a:cubicBezTo>
                      <a:pt x="118032" y="24113"/>
                      <a:pt x="249982" y="-24300"/>
                      <a:pt x="372751" y="11820"/>
                    </a:cubicBezTo>
                    <a:lnTo>
                      <a:pt x="290700" y="290700"/>
                    </a:lnTo>
                    <a:lnTo>
                      <a:pt x="403643" y="558563"/>
                    </a:lnTo>
                    <a:close/>
                  </a:path>
                </a:pathLst>
              </a:custGeom>
              <a:solidFill>
                <a:srgbClr val="9FE2D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2" name="Google Shape;222;p10"/>
            <p:cNvGrpSpPr/>
            <p:nvPr/>
          </p:nvGrpSpPr>
          <p:grpSpPr>
            <a:xfrm rot="7200000">
              <a:off x="5233187" y="3164888"/>
              <a:ext cx="578515" cy="579001"/>
              <a:chOff x="2245646" y="661876"/>
              <a:chExt cx="581471" cy="581437"/>
            </a:xfrm>
          </p:grpSpPr>
          <p:sp>
            <p:nvSpPr>
              <p:cNvPr id="223" name="Google Shape;223;p10"/>
              <p:cNvSpPr/>
              <p:nvPr/>
            </p:nvSpPr>
            <p:spPr>
              <a:xfrm>
                <a:off x="2245680" y="661876"/>
                <a:ext cx="581437" cy="581437"/>
              </a:xfrm>
              <a:custGeom>
                <a:rect b="b" l="l" r="r" t="t"/>
                <a:pathLst>
                  <a:path extrusionOk="0" h="581437" w="581437">
                    <a:moveTo>
                      <a:pt x="224468" y="573788"/>
                    </a:moveTo>
                    <a:cubicBezTo>
                      <a:pt x="99314" y="544497"/>
                      <a:pt x="8250" y="436495"/>
                      <a:pt x="525" y="308191"/>
                    </a:cubicBezTo>
                    <a:cubicBezTo>
                      <a:pt x="-7200" y="179887"/>
                      <a:pt x="70247" y="61739"/>
                      <a:pt x="190982" y="17643"/>
                    </a:cubicBezTo>
                    <a:lnTo>
                      <a:pt x="290719" y="290719"/>
                    </a:lnTo>
                    <a:lnTo>
                      <a:pt x="224468" y="5737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63500">
                  <a:srgbClr val="000000">
                    <a:alpha val="42745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" name="Google Shape;224;p10"/>
              <p:cNvSpPr/>
              <p:nvPr/>
            </p:nvSpPr>
            <p:spPr>
              <a:xfrm rot="10800000">
                <a:off x="2245646" y="661910"/>
                <a:ext cx="581400" cy="581400"/>
              </a:xfrm>
              <a:custGeom>
                <a:rect b="b" l="l" r="r" t="t"/>
                <a:pathLst>
                  <a:path extrusionOk="0" h="581400" w="581400">
                    <a:moveTo>
                      <a:pt x="403643" y="558563"/>
                    </a:moveTo>
                    <a:cubicBezTo>
                      <a:pt x="285724" y="608283"/>
                      <a:pt x="149161" y="575042"/>
                      <a:pt x="67285" y="476690"/>
                    </a:cubicBezTo>
                    <a:cubicBezTo>
                      <a:pt x="-14591" y="378338"/>
                      <a:pt x="-22520" y="238011"/>
                      <a:pt x="47756" y="131062"/>
                    </a:cubicBezTo>
                    <a:cubicBezTo>
                      <a:pt x="118032" y="24113"/>
                      <a:pt x="249982" y="-24300"/>
                      <a:pt x="372751" y="11820"/>
                    </a:cubicBezTo>
                    <a:lnTo>
                      <a:pt x="290700" y="290700"/>
                    </a:lnTo>
                    <a:lnTo>
                      <a:pt x="403643" y="55856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5" name="Google Shape;225;p10"/>
            <p:cNvSpPr txBox="1"/>
            <p:nvPr/>
          </p:nvSpPr>
          <p:spPr>
            <a:xfrm>
              <a:off x="4334550" y="161223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4283B"/>
                </a:buClr>
                <a:buSzPts val="1600"/>
                <a:buFont typeface="Red Hat Display"/>
                <a:buNone/>
              </a:pPr>
              <a:r>
                <a:rPr b="1" i="0" lang="en-US" sz="1600" u="none">
                  <a:solidFill>
                    <a:srgbClr val="24283B"/>
                  </a:solidFill>
                  <a:latin typeface="Red Hat Display"/>
                  <a:ea typeface="Red Hat Display"/>
                  <a:cs typeface="Red Hat Display"/>
                  <a:sym typeface="Red Hat Display"/>
                </a:rPr>
                <a:t>03 </a:t>
              </a:r>
              <a:endParaRPr/>
            </a:p>
          </p:txBody>
        </p:sp>
        <p:sp>
          <p:nvSpPr>
            <p:cNvPr id="226" name="Google Shape;226;p10"/>
            <p:cNvSpPr txBox="1"/>
            <p:nvPr/>
          </p:nvSpPr>
          <p:spPr>
            <a:xfrm>
              <a:off x="3375648" y="324436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4283B"/>
                </a:buClr>
                <a:buSzPts val="1600"/>
                <a:buFont typeface="Red Hat Display"/>
                <a:buNone/>
              </a:pPr>
              <a:r>
                <a:rPr b="1" i="0" lang="en-US" sz="1600" u="none">
                  <a:solidFill>
                    <a:srgbClr val="24283B"/>
                  </a:solidFill>
                  <a:latin typeface="Red Hat Display"/>
                  <a:ea typeface="Red Hat Display"/>
                  <a:cs typeface="Red Hat Display"/>
                  <a:sym typeface="Red Hat Display"/>
                </a:rPr>
                <a:t>01 </a:t>
              </a:r>
              <a:endParaRPr/>
            </a:p>
          </p:txBody>
        </p:sp>
        <p:sp>
          <p:nvSpPr>
            <p:cNvPr id="227" name="Google Shape;227;p10"/>
            <p:cNvSpPr txBox="1"/>
            <p:nvPr/>
          </p:nvSpPr>
          <p:spPr>
            <a:xfrm>
              <a:off x="5281877" y="321478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4283B"/>
                </a:buClr>
                <a:buSzPts val="1600"/>
                <a:buFont typeface="Red Hat Display"/>
                <a:buNone/>
              </a:pPr>
              <a:r>
                <a:rPr b="1" i="0" lang="en-US" sz="1600" u="none">
                  <a:solidFill>
                    <a:srgbClr val="24283B"/>
                  </a:solidFill>
                  <a:latin typeface="Red Hat Display"/>
                  <a:ea typeface="Red Hat Display"/>
                  <a:cs typeface="Red Hat Display"/>
                  <a:sym typeface="Red Hat Display"/>
                </a:rPr>
                <a:t>02 </a:t>
              </a:r>
              <a:endParaRPr/>
            </a:p>
          </p:txBody>
        </p:sp>
      </p:grp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 txBox="1"/>
          <p:nvPr>
            <p:ph type="title"/>
          </p:nvPr>
        </p:nvSpPr>
        <p:spPr>
          <a:xfrm>
            <a:off x="1044575" y="742950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i="0" lang="en-US" sz="2800" u="none">
                <a:solidFill>
                  <a:srgbClr val="1AB6D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Cosa Facciamo?</a:t>
            </a:r>
            <a:endParaRPr/>
          </a:p>
        </p:txBody>
      </p:sp>
      <p:grpSp>
        <p:nvGrpSpPr>
          <p:cNvPr id="233" name="Google Shape;233;p11"/>
          <p:cNvGrpSpPr/>
          <p:nvPr/>
        </p:nvGrpSpPr>
        <p:grpSpPr>
          <a:xfrm>
            <a:off x="609600" y="892175"/>
            <a:ext cx="209550" cy="333375"/>
            <a:chOff x="899801" y="909674"/>
            <a:chExt cx="250475" cy="397085"/>
          </a:xfrm>
        </p:grpSpPr>
        <p:sp>
          <p:nvSpPr>
            <p:cNvPr id="234" name="Google Shape;234;p11"/>
            <p:cNvSpPr/>
            <p:nvPr/>
          </p:nvSpPr>
          <p:spPr>
            <a:xfrm>
              <a:off x="975178" y="1255681"/>
              <a:ext cx="99722" cy="21982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1"/>
            <p:cNvSpPr/>
            <p:nvPr/>
          </p:nvSpPr>
          <p:spPr>
            <a:xfrm>
              <a:off x="975178" y="1233140"/>
              <a:ext cx="99722" cy="21982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1"/>
            <p:cNvSpPr/>
            <p:nvPr/>
          </p:nvSpPr>
          <p:spPr>
            <a:xfrm>
              <a:off x="975178" y="1277637"/>
              <a:ext cx="99722" cy="29122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1"/>
            <p:cNvSpPr/>
            <p:nvPr/>
          </p:nvSpPr>
          <p:spPr>
            <a:xfrm>
              <a:off x="964479" y="1046771"/>
              <a:ext cx="34459" cy="162670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1"/>
            <p:cNvSpPr/>
            <p:nvPr/>
          </p:nvSpPr>
          <p:spPr>
            <a:xfrm>
              <a:off x="899801" y="909674"/>
              <a:ext cx="250475" cy="29977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1"/>
            <p:cNvSpPr/>
            <p:nvPr/>
          </p:nvSpPr>
          <p:spPr>
            <a:xfrm>
              <a:off x="1051139" y="1046771"/>
              <a:ext cx="34459" cy="162670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1"/>
            <p:cNvSpPr/>
            <p:nvPr/>
          </p:nvSpPr>
          <p:spPr>
            <a:xfrm>
              <a:off x="981100" y="1040849"/>
              <a:ext cx="87878" cy="19009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1"/>
            <p:cNvSpPr/>
            <p:nvPr/>
          </p:nvSpPr>
          <p:spPr>
            <a:xfrm>
              <a:off x="975178" y="1211769"/>
              <a:ext cx="99722" cy="24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2" name="Google Shape;242;p11"/>
          <p:cNvSpPr txBox="1"/>
          <p:nvPr/>
        </p:nvSpPr>
        <p:spPr>
          <a:xfrm>
            <a:off x="827087" y="1238250"/>
            <a:ext cx="4572000" cy="3349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SEMPLIFICAZIONE E TRASPARENZA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G</a:t>
            </a:r>
            <a:r>
              <a:rPr b="0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estione del Registro delle imprese, albi ed elenchi. 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G</a:t>
            </a:r>
            <a:r>
              <a:rPr b="0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estione SUAP e fascicolo elettronico d’impresa.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1" i="0" sz="900" u="none">
              <a:solidFill>
                <a:srgbClr val="17375E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TUTELA E LEGALITA’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T</a:t>
            </a:r>
            <a:r>
              <a:rPr b="0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utela della fede pubblica e del consumatore e </a:t>
            </a: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R</a:t>
            </a:r>
            <a:r>
              <a:rPr b="0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egolazione del mercato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I</a:t>
            </a:r>
            <a:r>
              <a:rPr b="0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nformazione, vigilanza e controllo su sicurezza e conformità prodotti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S</a:t>
            </a:r>
            <a:r>
              <a:rPr b="0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anzioni amministrative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M</a:t>
            </a:r>
            <a:r>
              <a:rPr b="0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etrologia legale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R</a:t>
            </a:r>
            <a:r>
              <a:rPr b="0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egistro nazionale dei protesti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C</a:t>
            </a:r>
            <a:r>
              <a:rPr b="0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omposizione delle controversie e situazioni di crisi 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R</a:t>
            </a:r>
            <a:r>
              <a:rPr b="0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ilevazioni prezzi/tariffe e Borse merci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G</a:t>
            </a:r>
            <a:r>
              <a:rPr b="0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estione controlli prodotti delle filiere del made in Italy e organismi di controllo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T</a:t>
            </a:r>
            <a:r>
              <a:rPr b="0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utela della proprietà industriale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1" i="0" sz="900" u="none">
              <a:solidFill>
                <a:srgbClr val="17375E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INTERNAZIONALIZZAZIONE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I</a:t>
            </a:r>
            <a:r>
              <a:rPr b="0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nformazione, formazione, assistenza all’export 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S</a:t>
            </a:r>
            <a:r>
              <a:rPr b="0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ervizi certificativi per l’export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>
              <a:solidFill>
                <a:srgbClr val="17375E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TURISMO E CULTURA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I</a:t>
            </a:r>
            <a:r>
              <a:rPr b="0" i="0" lang="en-US" sz="9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niziative a sostegno del settore turistico e dei beni culturali</a:t>
            </a:r>
            <a:endParaRPr/>
          </a:p>
        </p:txBody>
      </p:sp>
      <p:sp>
        <p:nvSpPr>
          <p:cNvPr id="243" name="Google Shape;243;p11"/>
          <p:cNvSpPr txBox="1"/>
          <p:nvPr/>
        </p:nvSpPr>
        <p:spPr>
          <a:xfrm>
            <a:off x="5076825" y="1241425"/>
            <a:ext cx="3598862" cy="284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DIGITALIZZAZIONE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G</a:t>
            </a:r>
            <a:r>
              <a:rPr b="0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estione Punti impresa digitale (servizi di assistenza alla digitalizzazione delle imprese) 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S</a:t>
            </a:r>
            <a:r>
              <a:rPr b="0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ervizi connessi all’Agenda digitale nazionale ed europea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rgbClr val="17375E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ORIENTAMENTO AL LAVORO E ALLE PROFESSIONI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O</a:t>
            </a:r>
            <a:r>
              <a:rPr b="0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rientamento al lavoro ed all’autoimpiego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A</a:t>
            </a:r>
            <a:r>
              <a:rPr b="0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lternanza scuola-lavoro e formazione per il lavoro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S</a:t>
            </a:r>
            <a:r>
              <a:rPr b="0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upporto incontro domanda-offerta di lavoro e certificazione competenze 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 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SVILUPPO D’IMPRESA E QUALIFICAZIONE AZIENDALE DEI PRODOTTI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I</a:t>
            </a:r>
            <a:r>
              <a:rPr b="0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niziative a sostegno dello sviluppo d’impresa, start-up e PMI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Q</a:t>
            </a:r>
            <a:r>
              <a:rPr b="0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ualificazione delle imprese, delle filiere e delle produzioni 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O</a:t>
            </a:r>
            <a:r>
              <a:rPr b="0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sservatori economici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rgbClr val="17375E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AMBIENTE E SVILUPPO SOSTENIBILE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I</a:t>
            </a:r>
            <a:r>
              <a:rPr b="0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niziative a sostegno dello sviluppo sostenibile</a:t>
            </a:r>
            <a:endParaRPr/>
          </a:p>
          <a:p>
            <a:pPr indent="0" lvl="0" marL="179387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P</a:t>
            </a:r>
            <a:r>
              <a:rPr b="0" i="0" lang="en-US" sz="8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ratiche ambientali e tenuta registri in materia ambientale 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12"/>
          <p:cNvGrpSpPr/>
          <p:nvPr/>
        </p:nvGrpSpPr>
        <p:grpSpPr>
          <a:xfrm>
            <a:off x="582612" y="2417762"/>
            <a:ext cx="306387" cy="307975"/>
            <a:chOff x="867737" y="2725198"/>
            <a:chExt cx="365094" cy="365141"/>
          </a:xfrm>
        </p:grpSpPr>
        <p:sp>
          <p:nvSpPr>
            <p:cNvPr id="249" name="Google Shape;249;p12"/>
            <p:cNvSpPr/>
            <p:nvPr/>
          </p:nvSpPr>
          <p:spPr>
            <a:xfrm>
              <a:off x="867737" y="2725198"/>
              <a:ext cx="365094" cy="365141"/>
            </a:xfrm>
            <a:custGeom>
              <a:rect b="b" l="l" r="r" t="t"/>
              <a:pathLst>
                <a:path extrusionOk="0" fill="none" h="18706" w="18706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12"/>
            <p:cNvSpPr/>
            <p:nvPr/>
          </p:nvSpPr>
          <p:spPr>
            <a:xfrm>
              <a:off x="1079280" y="2817917"/>
              <a:ext cx="15243" cy="14757"/>
            </a:xfrm>
            <a:custGeom>
              <a:rect b="b" l="l" r="r" t="t"/>
              <a:pathLst>
                <a:path extrusionOk="0" fill="none" h="756" w="781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12"/>
            <p:cNvSpPr/>
            <p:nvPr/>
          </p:nvSpPr>
          <p:spPr>
            <a:xfrm>
              <a:off x="869650" y="2773217"/>
              <a:ext cx="138808" cy="274334"/>
            </a:xfrm>
            <a:custGeom>
              <a:rect b="b" l="l" r="r" t="t"/>
              <a:pathLst>
                <a:path extrusionOk="0" fill="none" h="14054" w="7112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12"/>
            <p:cNvSpPr/>
            <p:nvPr/>
          </p:nvSpPr>
          <p:spPr>
            <a:xfrm>
              <a:off x="1014166" y="2773217"/>
              <a:ext cx="67511" cy="37108"/>
            </a:xfrm>
            <a:custGeom>
              <a:rect b="b" l="l" r="r" t="t"/>
              <a:pathLst>
                <a:path extrusionOk="0" fill="none" h="1901" w="3459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12"/>
            <p:cNvSpPr/>
            <p:nvPr/>
          </p:nvSpPr>
          <p:spPr>
            <a:xfrm>
              <a:off x="1192899" y="2963868"/>
              <a:ext cx="14755" cy="27113"/>
            </a:xfrm>
            <a:custGeom>
              <a:rect b="b" l="l" r="r" t="t"/>
              <a:pathLst>
                <a:path extrusionOk="0" fill="none" h="1389" w="756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12"/>
            <p:cNvSpPr/>
            <p:nvPr/>
          </p:nvSpPr>
          <p:spPr>
            <a:xfrm>
              <a:off x="1072156" y="2792717"/>
              <a:ext cx="159263" cy="217746"/>
            </a:xfrm>
            <a:custGeom>
              <a:rect b="b" l="l" r="r" t="t"/>
              <a:pathLst>
                <a:path extrusionOk="0" fill="none" h="11155" w="816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5" name="Google Shape;255;p12"/>
          <p:cNvSpPr txBox="1"/>
          <p:nvPr/>
        </p:nvSpPr>
        <p:spPr>
          <a:xfrm>
            <a:off x="2286000" y="1131887"/>
            <a:ext cx="4572000" cy="738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b="1" i="0" lang="en-US" sz="1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PROGETTI A VALERE SULLA MAGGIORAZIONE </a:t>
            </a:r>
            <a:r>
              <a:rPr b="0" i="0" lang="en-US" sz="1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20% DIRITTO ANNUALE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TRIENNIO 2020/2022</a:t>
            </a:r>
            <a:endParaRPr/>
          </a:p>
        </p:txBody>
      </p:sp>
      <p:sp>
        <p:nvSpPr>
          <p:cNvPr id="256" name="Google Shape;256;p12"/>
          <p:cNvSpPr txBox="1"/>
          <p:nvPr/>
        </p:nvSpPr>
        <p:spPr>
          <a:xfrm>
            <a:off x="2303462" y="1995487"/>
            <a:ext cx="4572000" cy="2462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Il </a:t>
            </a:r>
            <a:r>
              <a:rPr b="1" i="0" lang="en-US" sz="1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decreto 219/2016</a:t>
            </a:r>
            <a:r>
              <a:rPr b="0" i="0" lang="en-US" sz="1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prevede la possibilità per le Camere di aumentare l’importo del diritto annuale fino ad un massimo del 20%, per il finanziamento di programmi e progetti </a:t>
            </a:r>
            <a:r>
              <a:rPr b="0" i="1" lang="en-US" sz="1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condivisi con le Regioni </a:t>
            </a:r>
            <a:r>
              <a:rPr b="0" i="0" lang="en-US" sz="1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ed aventi per scopo la promozione dello sviluppo economico e l’organizzazione di servizi alle imprese.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1" sz="1400" u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Calibri"/>
              <a:buNone/>
            </a:pPr>
            <a:r>
              <a:rPr b="0" i="1" lang="en-US" sz="1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E’ prevista l’autorizzazione del Ministro dello sviluppo economico, su richiesta di Unioncamere, valutata la rilevanza dell’interesse del programma o del progetto nel quadro delle politiche strategiche nazionali.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3"/>
          <p:cNvSpPr txBox="1"/>
          <p:nvPr>
            <p:ph type="title"/>
          </p:nvPr>
        </p:nvSpPr>
        <p:spPr>
          <a:xfrm>
            <a:off x="1023937" y="785812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i="0" lang="en-US" sz="14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Nel triennio 2020/2022 su proposta di Unioncamere il MISE, con decreto del 12/03/2020, ha approvato 5 progetti, autorizzando l’incremento del diritto annuale fino ad un massimo del 20% per la loro realizzazione:</a:t>
            </a:r>
            <a:endParaRPr/>
          </a:p>
        </p:txBody>
      </p:sp>
      <p:grpSp>
        <p:nvGrpSpPr>
          <p:cNvPr id="262" name="Google Shape;262;p13"/>
          <p:cNvGrpSpPr/>
          <p:nvPr/>
        </p:nvGrpSpPr>
        <p:grpSpPr>
          <a:xfrm>
            <a:off x="609600" y="892175"/>
            <a:ext cx="209550" cy="333375"/>
            <a:chOff x="899801" y="909674"/>
            <a:chExt cx="250475" cy="397085"/>
          </a:xfrm>
        </p:grpSpPr>
        <p:sp>
          <p:nvSpPr>
            <p:cNvPr id="263" name="Google Shape;263;p13"/>
            <p:cNvSpPr/>
            <p:nvPr/>
          </p:nvSpPr>
          <p:spPr>
            <a:xfrm>
              <a:off x="975178" y="1255681"/>
              <a:ext cx="99722" cy="21982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13"/>
            <p:cNvSpPr/>
            <p:nvPr/>
          </p:nvSpPr>
          <p:spPr>
            <a:xfrm>
              <a:off x="975178" y="1233140"/>
              <a:ext cx="99722" cy="21982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13"/>
            <p:cNvSpPr/>
            <p:nvPr/>
          </p:nvSpPr>
          <p:spPr>
            <a:xfrm>
              <a:off x="975178" y="1277637"/>
              <a:ext cx="99722" cy="29122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13"/>
            <p:cNvSpPr/>
            <p:nvPr/>
          </p:nvSpPr>
          <p:spPr>
            <a:xfrm>
              <a:off x="964479" y="1046771"/>
              <a:ext cx="34459" cy="162670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13"/>
            <p:cNvSpPr/>
            <p:nvPr/>
          </p:nvSpPr>
          <p:spPr>
            <a:xfrm>
              <a:off x="899801" y="909674"/>
              <a:ext cx="250475" cy="29977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13"/>
            <p:cNvSpPr/>
            <p:nvPr/>
          </p:nvSpPr>
          <p:spPr>
            <a:xfrm>
              <a:off x="1051139" y="1046771"/>
              <a:ext cx="34459" cy="162670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13"/>
            <p:cNvSpPr/>
            <p:nvPr/>
          </p:nvSpPr>
          <p:spPr>
            <a:xfrm>
              <a:off x="981100" y="1040849"/>
              <a:ext cx="87878" cy="19009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13"/>
            <p:cNvSpPr/>
            <p:nvPr/>
          </p:nvSpPr>
          <p:spPr>
            <a:xfrm>
              <a:off x="975178" y="1211769"/>
              <a:ext cx="99722" cy="24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1" name="Google Shape;271;p13"/>
          <p:cNvSpPr/>
          <p:nvPr/>
        </p:nvSpPr>
        <p:spPr>
          <a:xfrm>
            <a:off x="3660775" y="1755775"/>
            <a:ext cx="1654175" cy="442912"/>
          </a:xfrm>
          <a:prstGeom prst="roundRect">
            <a:avLst>
              <a:gd fmla="val 10800" name="adj"/>
            </a:avLst>
          </a:prstGeom>
          <a:solidFill>
            <a:srgbClr val="0784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alibri"/>
              <a:buNone/>
            </a:pPr>
            <a:r>
              <a:rPr b="1" i="0" lang="en-US" sz="10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1.Punti Impresa Digitale</a:t>
            </a:r>
            <a:endParaRPr/>
          </a:p>
        </p:txBody>
      </p:sp>
      <p:sp>
        <p:nvSpPr>
          <p:cNvPr id="272" name="Google Shape;272;p13"/>
          <p:cNvSpPr/>
          <p:nvPr/>
        </p:nvSpPr>
        <p:spPr>
          <a:xfrm>
            <a:off x="5554662" y="2655887"/>
            <a:ext cx="1538287" cy="441325"/>
          </a:xfrm>
          <a:prstGeom prst="roundRect">
            <a:avLst>
              <a:gd fmla="val 10800" name="adj"/>
            </a:avLst>
          </a:prstGeom>
          <a:solidFill>
            <a:srgbClr val="1AB6D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alibri"/>
              <a:buNone/>
            </a:pPr>
            <a:r>
              <a:rPr b="1" i="0" lang="en-US" sz="10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3.Turismo</a:t>
            </a:r>
            <a:endParaRPr/>
          </a:p>
        </p:txBody>
      </p:sp>
      <p:sp>
        <p:nvSpPr>
          <p:cNvPr id="273" name="Google Shape;273;p13"/>
          <p:cNvSpPr/>
          <p:nvPr/>
        </p:nvSpPr>
        <p:spPr>
          <a:xfrm>
            <a:off x="1889125" y="2655887"/>
            <a:ext cx="1538287" cy="441325"/>
          </a:xfrm>
          <a:prstGeom prst="roundRect">
            <a:avLst>
              <a:gd fmla="val 10800" name="adj"/>
            </a:avLst>
          </a:prstGeom>
          <a:solidFill>
            <a:srgbClr val="1AB6D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alibri"/>
              <a:buNone/>
            </a:pPr>
            <a:r>
              <a:rPr b="1" i="0" lang="en-US" sz="10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2.Formazione Lavoro</a:t>
            </a:r>
            <a:endParaRPr/>
          </a:p>
        </p:txBody>
      </p:sp>
      <p:sp>
        <p:nvSpPr>
          <p:cNvPr id="274" name="Google Shape;274;p13"/>
          <p:cNvSpPr/>
          <p:nvPr/>
        </p:nvSpPr>
        <p:spPr>
          <a:xfrm>
            <a:off x="2268537" y="3554412"/>
            <a:ext cx="2005012" cy="889000"/>
          </a:xfrm>
          <a:prstGeom prst="roundRect">
            <a:avLst>
              <a:gd fmla="val 10800" name="adj"/>
            </a:avLst>
          </a:prstGeom>
          <a:solidFill>
            <a:srgbClr val="9FE2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000"/>
              <a:buFont typeface="Calibri"/>
              <a:buNone/>
            </a:pPr>
            <a:r>
              <a:rPr b="1" i="0" lang="en-US" sz="10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4. Preparazione delle PMI ad affrontare i mercati internazionali: i Punti S.E.I.</a:t>
            </a:r>
            <a:endParaRPr/>
          </a:p>
        </p:txBody>
      </p:sp>
      <p:sp>
        <p:nvSpPr>
          <p:cNvPr id="275" name="Google Shape;275;p13"/>
          <p:cNvSpPr/>
          <p:nvPr/>
        </p:nvSpPr>
        <p:spPr>
          <a:xfrm>
            <a:off x="4584700" y="3554412"/>
            <a:ext cx="2003425" cy="889000"/>
          </a:xfrm>
          <a:prstGeom prst="roundRect">
            <a:avLst>
              <a:gd fmla="val 10800" name="adj"/>
            </a:avLst>
          </a:prstGeom>
          <a:solidFill>
            <a:srgbClr val="9FE2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1" i="0" sz="900" u="none">
              <a:solidFill>
                <a:srgbClr val="0070C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900"/>
              <a:buFont typeface="Khmer"/>
              <a:buNone/>
            </a:pPr>
            <a:r>
              <a:rPr b="1" lang="en-US" sz="1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5. Prevenzione crisi d’impresa  e supporto finanziario</a:t>
            </a:r>
            <a:endParaRPr b="0" i="0" sz="900" u="none">
              <a:solidFill>
                <a:srgbClr val="0070C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>
              <a:solidFill>
                <a:srgbClr val="0070C0"/>
              </a:solidFill>
              <a:latin typeface="Khmer"/>
              <a:ea typeface="Khmer"/>
              <a:cs typeface="Khmer"/>
              <a:sym typeface="Khmer"/>
            </a:endParaRPr>
          </a:p>
        </p:txBody>
      </p:sp>
      <p:cxnSp>
        <p:nvCxnSpPr>
          <p:cNvPr id="276" name="Google Shape;276;p13"/>
          <p:cNvCxnSpPr/>
          <p:nvPr/>
        </p:nvCxnSpPr>
        <p:spPr>
          <a:xfrm>
            <a:off x="4487862" y="2198687"/>
            <a:ext cx="1835100" cy="457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1AB6D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7" name="Google Shape;277;p13"/>
          <p:cNvCxnSpPr/>
          <p:nvPr/>
        </p:nvCxnSpPr>
        <p:spPr>
          <a:xfrm flipH="1" rot="10800000">
            <a:off x="2659062" y="2198687"/>
            <a:ext cx="1828800" cy="457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1AB6D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" name="Google Shape;278;p13"/>
          <p:cNvCxnSpPr/>
          <p:nvPr/>
        </p:nvCxnSpPr>
        <p:spPr>
          <a:xfrm>
            <a:off x="2659063" y="3097212"/>
            <a:ext cx="611100" cy="457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9FE2D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9" name="Google Shape;279;p13"/>
          <p:cNvCxnSpPr/>
          <p:nvPr/>
        </p:nvCxnSpPr>
        <p:spPr>
          <a:xfrm flipH="1" rot="10800000">
            <a:off x="5586412" y="3097212"/>
            <a:ext cx="736500" cy="457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9FE2D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4"/>
          <p:cNvSpPr txBox="1"/>
          <p:nvPr>
            <p:ph idx="4294967295" type="ctrTitle"/>
          </p:nvPr>
        </p:nvSpPr>
        <p:spPr>
          <a:xfrm>
            <a:off x="1149350" y="1844675"/>
            <a:ext cx="7138987" cy="1158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I PRINCIPALI RISULTATI </a:t>
            </a:r>
            <a:r>
              <a:rPr b="1" i="0" lang="en-US" sz="8000" u="none" cap="none" strike="noStrik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2021</a:t>
            </a:r>
            <a:endParaRPr/>
          </a:p>
        </p:txBody>
      </p:sp>
      <p:grpSp>
        <p:nvGrpSpPr>
          <p:cNvPr id="285" name="Google Shape;285;p14"/>
          <p:cNvGrpSpPr/>
          <p:nvPr/>
        </p:nvGrpSpPr>
        <p:grpSpPr>
          <a:xfrm>
            <a:off x="608012" y="2484437"/>
            <a:ext cx="241300" cy="174625"/>
            <a:chOff x="899519" y="2804199"/>
            <a:chExt cx="285421" cy="207143"/>
          </a:xfrm>
        </p:grpSpPr>
        <p:sp>
          <p:nvSpPr>
            <p:cNvPr id="286" name="Google Shape;286;p14"/>
            <p:cNvSpPr/>
            <p:nvPr/>
          </p:nvSpPr>
          <p:spPr>
            <a:xfrm>
              <a:off x="899519" y="2804199"/>
              <a:ext cx="285421" cy="207143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14"/>
            <p:cNvSpPr/>
            <p:nvPr/>
          </p:nvSpPr>
          <p:spPr>
            <a:xfrm>
              <a:off x="924027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1124438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990831" y="2805383"/>
              <a:ext cx="50216" cy="181062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14"/>
            <p:cNvSpPr/>
            <p:nvPr/>
          </p:nvSpPr>
          <p:spPr>
            <a:xfrm>
              <a:off x="1057635" y="2851248"/>
              <a:ext cx="50216" cy="135196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" name="Google Shape;295;p15"/>
          <p:cNvGrpSpPr/>
          <p:nvPr/>
        </p:nvGrpSpPr>
        <p:grpSpPr>
          <a:xfrm>
            <a:off x="608012" y="2484437"/>
            <a:ext cx="241300" cy="174625"/>
            <a:chOff x="899519" y="2804199"/>
            <a:chExt cx="285421" cy="207143"/>
          </a:xfrm>
        </p:grpSpPr>
        <p:sp>
          <p:nvSpPr>
            <p:cNvPr id="296" name="Google Shape;296;p15"/>
            <p:cNvSpPr/>
            <p:nvPr/>
          </p:nvSpPr>
          <p:spPr>
            <a:xfrm>
              <a:off x="899519" y="2804199"/>
              <a:ext cx="285421" cy="207143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15"/>
            <p:cNvSpPr/>
            <p:nvPr/>
          </p:nvSpPr>
          <p:spPr>
            <a:xfrm>
              <a:off x="924027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15"/>
            <p:cNvSpPr/>
            <p:nvPr/>
          </p:nvSpPr>
          <p:spPr>
            <a:xfrm>
              <a:off x="1124438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15"/>
            <p:cNvSpPr/>
            <p:nvPr/>
          </p:nvSpPr>
          <p:spPr>
            <a:xfrm>
              <a:off x="990831" y="2805383"/>
              <a:ext cx="50216" cy="181062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15"/>
            <p:cNvSpPr/>
            <p:nvPr/>
          </p:nvSpPr>
          <p:spPr>
            <a:xfrm>
              <a:off x="1057635" y="2851248"/>
              <a:ext cx="50216" cy="135196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01" name="Google Shape;30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2987" y="1770062"/>
            <a:ext cx="2501900" cy="160337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5"/>
          <p:cNvSpPr txBox="1"/>
          <p:nvPr/>
        </p:nvSpPr>
        <p:spPr>
          <a:xfrm>
            <a:off x="3851275" y="1203325"/>
            <a:ext cx="4572000" cy="2862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7620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✔"/>
            </a:pPr>
            <a:r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Servizi di </a:t>
            </a:r>
            <a:r>
              <a:rPr b="1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informazione e formazione </a:t>
            </a:r>
            <a:r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alle imprese sulle opportunità legate alle nuove frontiere tecnologiche, anche in approccio green oriented</a:t>
            </a:r>
            <a:endParaRPr/>
          </a:p>
          <a:p>
            <a:pPr indent="-7620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✔"/>
            </a:pPr>
            <a:r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Servizi di </a:t>
            </a:r>
            <a:r>
              <a:rPr b="1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valutazione del grado di maturità digitale </a:t>
            </a:r>
            <a:r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delle imprese</a:t>
            </a:r>
            <a:endParaRPr/>
          </a:p>
          <a:p>
            <a:pPr indent="-7620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✔"/>
            </a:pPr>
            <a:r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Sostegno agli investimenti tecnologici attraverso </a:t>
            </a:r>
            <a:r>
              <a:rPr b="1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voucher digitali </a:t>
            </a:r>
            <a:r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(bando nazionale)</a:t>
            </a:r>
            <a:endParaRPr/>
          </a:p>
          <a:p>
            <a:pPr indent="-7620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✔"/>
            </a:pPr>
            <a:r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Promozione di «</a:t>
            </a:r>
            <a:r>
              <a:rPr b="1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reti dell’innovazione</a:t>
            </a:r>
            <a:r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» (scouting delle strutture a supporto dei processi di digitalizzazione delle imprese)</a:t>
            </a:r>
            <a:endParaRPr/>
          </a:p>
          <a:p>
            <a:pPr indent="-7620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✔"/>
            </a:pPr>
            <a:r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Promozione delle </a:t>
            </a:r>
            <a:r>
              <a:rPr b="1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competenze digitali dei lavoratori </a:t>
            </a:r>
            <a:endParaRPr/>
          </a:p>
          <a:p>
            <a:pPr indent="-7620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✔"/>
            </a:pPr>
            <a:r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Promozione del servizio di </a:t>
            </a:r>
            <a:r>
              <a:rPr b="1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mentoring e di manager </a:t>
            </a:r>
            <a:r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dell’innovazione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6"/>
          <p:cNvSpPr txBox="1"/>
          <p:nvPr/>
        </p:nvSpPr>
        <p:spPr>
          <a:xfrm>
            <a:off x="3708400" y="700087"/>
            <a:ext cx="4679950" cy="3743325"/>
          </a:xfrm>
          <a:prstGeom prst="rect">
            <a:avLst/>
          </a:prstGeom>
          <a:solidFill>
            <a:srgbClr val="E6E6E8"/>
          </a:solidFill>
          <a:ln cap="flat" cmpd="sng" w="25400">
            <a:solidFill>
              <a:srgbClr val="CCCDD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I WEBINAR PID - PROGETTO «ECCELLENZE IN DIGITALE»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>
              <a:solidFill>
                <a:srgbClr val="FFFFFF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"Costruire una prima presenza online disintermediata partendo da zero"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15 febbraio 2021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"Costruire e rafforzare la propria comunicazione online: SEO e Content Strategy"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22 marzo 2021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"I social per il business. Facebook e Instagram: strategie e strumenti"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19 aprile 2021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"I social per il business. Imparare a scegliere e usare canali ulteriori ed emergenti (Twitter, TikTok, LinkedIn, Pinterest, YouTube)"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31 maggio 2021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"Turismo, ospitalità e accoglienza. Il digitale per la crisi"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27 ottobre 2021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"Vendere online. Avviare, consolidare e rinnovare una strategia di e-commerce da zero"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11 novembre 2021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"La pubblicità online sulla rete di ricerca. Come promuovere la tua attività su internet"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29 novembre 2021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"Pubblicità online sui principali social media: strumenti e strategie"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10 dicembre 2021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"Sponsorizzazioni e Adv sui Social: strumenti e strategie e imparare a usare i social minori"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18 gennaio 2022</a:t>
            </a:r>
            <a:endParaRPr/>
          </a:p>
        </p:txBody>
      </p:sp>
      <p:grpSp>
        <p:nvGrpSpPr>
          <p:cNvPr id="308" name="Google Shape;308;p16"/>
          <p:cNvGrpSpPr/>
          <p:nvPr/>
        </p:nvGrpSpPr>
        <p:grpSpPr>
          <a:xfrm>
            <a:off x="608012" y="2484437"/>
            <a:ext cx="241300" cy="174625"/>
            <a:chOff x="899519" y="2804199"/>
            <a:chExt cx="285421" cy="207143"/>
          </a:xfrm>
        </p:grpSpPr>
        <p:sp>
          <p:nvSpPr>
            <p:cNvPr id="309" name="Google Shape;309;p16"/>
            <p:cNvSpPr/>
            <p:nvPr/>
          </p:nvSpPr>
          <p:spPr>
            <a:xfrm>
              <a:off x="899519" y="2804199"/>
              <a:ext cx="285421" cy="207143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16"/>
            <p:cNvSpPr/>
            <p:nvPr/>
          </p:nvSpPr>
          <p:spPr>
            <a:xfrm>
              <a:off x="924027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16"/>
            <p:cNvSpPr/>
            <p:nvPr/>
          </p:nvSpPr>
          <p:spPr>
            <a:xfrm>
              <a:off x="1124438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16"/>
            <p:cNvSpPr/>
            <p:nvPr/>
          </p:nvSpPr>
          <p:spPr>
            <a:xfrm>
              <a:off x="990831" y="2805383"/>
              <a:ext cx="50216" cy="181062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16"/>
            <p:cNvSpPr/>
            <p:nvPr/>
          </p:nvSpPr>
          <p:spPr>
            <a:xfrm>
              <a:off x="1057635" y="2851248"/>
              <a:ext cx="50216" cy="135196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4" name="Google Shape;31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2987" y="1203325"/>
            <a:ext cx="1236662" cy="79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3762" y="3435350"/>
            <a:ext cx="1900237" cy="93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16"/>
          <p:cNvSpPr txBox="1"/>
          <p:nvPr/>
        </p:nvSpPr>
        <p:spPr>
          <a:xfrm>
            <a:off x="1042987" y="2339975"/>
            <a:ext cx="1751012" cy="522287"/>
          </a:xfrm>
          <a:prstGeom prst="rect">
            <a:avLst/>
          </a:prstGeom>
          <a:solidFill>
            <a:srgbClr val="00B0F0"/>
          </a:solidFill>
          <a:ln cap="flat" cmpd="sng" w="2555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1" i="0" sz="600" u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ndara"/>
              <a:buNone/>
            </a:pPr>
            <a:r>
              <a:rPr b="1" i="0" lang="en-US" sz="1600" u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259 partecipanti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7"/>
          <p:cNvSpPr txBox="1"/>
          <p:nvPr/>
        </p:nvSpPr>
        <p:spPr>
          <a:xfrm>
            <a:off x="3708400" y="700087"/>
            <a:ext cx="4679950" cy="3743325"/>
          </a:xfrm>
          <a:prstGeom prst="rect">
            <a:avLst/>
          </a:prstGeom>
          <a:solidFill>
            <a:srgbClr val="E6E6E8"/>
          </a:solidFill>
          <a:ln cap="flat" cmpd="sng" w="25400">
            <a:solidFill>
              <a:srgbClr val="CCCDD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900"/>
              <a:buFont typeface="Khmer"/>
              <a:buNone/>
            </a:pPr>
            <a:r>
              <a:rPr b="1" i="0" lang="en-US" sz="9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FORMAZIONE NELL’AMBITO DEL PID A CURA DELL’A.S. IN.FORM.A.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1" i="0" sz="900" u="none">
              <a:solidFill>
                <a:srgbClr val="FFFFFF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>
              <a:solidFill>
                <a:srgbClr val="00206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900"/>
              <a:buFont typeface="Khmer"/>
              <a:buNone/>
            </a:pPr>
            <a:r>
              <a:rPr b="0" i="0" lang="en-US" sz="9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Webinar «Proximity Marketing: vendere tramite dispositivi mobili"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900"/>
              <a:buFont typeface="Khmer"/>
              <a:buNone/>
            </a:pPr>
            <a:r>
              <a:rPr b="0" i="0" lang="en-US" sz="9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15 aprile 2021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900"/>
              <a:buFont typeface="Khmer"/>
              <a:buNone/>
            </a:pPr>
            <a:r>
              <a:rPr b="0" i="0" lang="en-US" sz="9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Incontri rivolti a studenti "Come proteggere la propria creatività"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900"/>
              <a:buFont typeface="Khmer"/>
              <a:buNone/>
            </a:pPr>
            <a:r>
              <a:rPr b="0" i="0" lang="en-US" sz="9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20 e 21 aprile 2021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900"/>
              <a:buFont typeface="Khmer"/>
              <a:buNone/>
            </a:pPr>
            <a:r>
              <a:rPr b="0" i="0" lang="en-US" sz="9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Webinar «I crediti d’imposta per chi investe in innovazione. Cosa c’è da sapere"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900"/>
              <a:buFont typeface="Khmer"/>
              <a:buNone/>
            </a:pPr>
            <a:r>
              <a:rPr b="0" i="0" lang="en-US" sz="9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4 novembre 2021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900"/>
              <a:buFont typeface="Khmer"/>
              <a:buNone/>
            </a:pPr>
            <a:r>
              <a:rPr b="0" i="0" lang="en-US" sz="9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Webinar «Etichette alimentari e marchi: punti di contatto e differenze"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900"/>
              <a:buFont typeface="Khmer"/>
              <a:buNone/>
            </a:pPr>
            <a:r>
              <a:rPr b="0" i="0" lang="en-US" sz="9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19 novembre 2021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900"/>
              <a:buFont typeface="Khmer"/>
              <a:buNone/>
            </a:pPr>
            <a:r>
              <a:rPr b="0" i="0" lang="en-US" sz="9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Corso «La proprietà intellettuale in ambito universitario: dalla tutela al suo utilizzo strategico"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900"/>
              <a:buFont typeface="Khmer"/>
              <a:buNone/>
            </a:pPr>
            <a:r>
              <a:rPr b="0" i="0" lang="en-US" sz="9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20 dicembre  2021</a:t>
            </a:r>
            <a:endParaRPr/>
          </a:p>
        </p:txBody>
      </p:sp>
      <p:grpSp>
        <p:nvGrpSpPr>
          <p:cNvPr id="322" name="Google Shape;322;p17"/>
          <p:cNvGrpSpPr/>
          <p:nvPr/>
        </p:nvGrpSpPr>
        <p:grpSpPr>
          <a:xfrm>
            <a:off x="608012" y="2484437"/>
            <a:ext cx="241300" cy="174625"/>
            <a:chOff x="899519" y="2804199"/>
            <a:chExt cx="285421" cy="207143"/>
          </a:xfrm>
        </p:grpSpPr>
        <p:sp>
          <p:nvSpPr>
            <p:cNvPr id="323" name="Google Shape;323;p17"/>
            <p:cNvSpPr/>
            <p:nvPr/>
          </p:nvSpPr>
          <p:spPr>
            <a:xfrm>
              <a:off x="899519" y="2804199"/>
              <a:ext cx="285421" cy="207143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17"/>
            <p:cNvSpPr/>
            <p:nvPr/>
          </p:nvSpPr>
          <p:spPr>
            <a:xfrm>
              <a:off x="924027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17"/>
            <p:cNvSpPr/>
            <p:nvPr/>
          </p:nvSpPr>
          <p:spPr>
            <a:xfrm>
              <a:off x="1124438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17"/>
            <p:cNvSpPr/>
            <p:nvPr/>
          </p:nvSpPr>
          <p:spPr>
            <a:xfrm>
              <a:off x="990831" y="2805383"/>
              <a:ext cx="50216" cy="181062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17"/>
            <p:cNvSpPr/>
            <p:nvPr/>
          </p:nvSpPr>
          <p:spPr>
            <a:xfrm>
              <a:off x="1057635" y="2851248"/>
              <a:ext cx="50216" cy="135196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28" name="Google Shape;32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2987" y="1203325"/>
            <a:ext cx="1236662" cy="79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3762" y="3435350"/>
            <a:ext cx="1900237" cy="93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17"/>
          <p:cNvSpPr txBox="1"/>
          <p:nvPr/>
        </p:nvSpPr>
        <p:spPr>
          <a:xfrm>
            <a:off x="1042987" y="2339975"/>
            <a:ext cx="1751012" cy="522287"/>
          </a:xfrm>
          <a:prstGeom prst="rect">
            <a:avLst/>
          </a:prstGeom>
          <a:solidFill>
            <a:srgbClr val="00B0F0"/>
          </a:solidFill>
          <a:ln cap="flat" cmpd="sng" w="2555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1" i="0" sz="600" u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ndara"/>
              <a:buNone/>
            </a:pPr>
            <a:r>
              <a:rPr b="1" i="0" lang="en-US" sz="1600" u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385 partecipanti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9"/>
          <p:cNvSpPr txBox="1"/>
          <p:nvPr/>
        </p:nvSpPr>
        <p:spPr>
          <a:xfrm>
            <a:off x="3708400" y="700087"/>
            <a:ext cx="4679950" cy="3743325"/>
          </a:xfrm>
          <a:prstGeom prst="rect">
            <a:avLst/>
          </a:prstGeom>
          <a:solidFill>
            <a:srgbClr val="E6E6E8"/>
          </a:solidFill>
          <a:ln cap="flat" cmpd="sng" w="25400">
            <a:solidFill>
              <a:srgbClr val="CCCDD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Candara"/>
              <a:buNone/>
            </a:pPr>
            <a:r>
              <a:rPr b="1" i="0" lang="en-US" sz="1200" u="non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Assistenza alle imprese sui temi della digitalizzazione, attraverso  il digital promoter.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00206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Candara"/>
              <a:buNone/>
            </a:pPr>
            <a:r>
              <a:rPr b="0" i="0" lang="en-US" sz="1200" u="non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Bando «</a:t>
            </a:r>
            <a:r>
              <a:rPr b="1" i="0" lang="en-US" sz="1200" u="non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Premi per l'innovazione 2021</a:t>
            </a:r>
            <a:r>
              <a:rPr b="0" i="0" lang="en-US" sz="1200" u="non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» per far emergere esperienze imprenditoriali di successo che, anche grazie all’utilizzo delle tecnologie digitali, hanno proposto prodotti o servizi innovativi in grado di rispondere ai nuovi scenari produttivi e/o di fronteggiare le attuali emergenze sanitarie e sociali abbattendo le distanze, gestendo l’attività nel rispetto della sicurezza degli addetti e della continuità della produzione, anche con significativi importi di fatturato.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00206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Candara"/>
              <a:buNone/>
            </a:pPr>
            <a:r>
              <a:rPr b="0" i="0" lang="en-US" sz="1200" u="non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Bando «</a:t>
            </a:r>
            <a:r>
              <a:rPr b="1" i="0" lang="en-US" sz="1200" u="non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Meccatronica 2021</a:t>
            </a:r>
            <a:r>
              <a:rPr b="0" i="0" lang="en-US" sz="1200" u="non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» ha assegnato risorse a copertura del 70% delle spese sostenute per la partecipazione ad attività formative di natura teorico-pratica finalizzate a potenziare le competenze digitali e ad approfondire le nuove tecnologie in ottica Transizione 4.0 che stanno trasformando il mondo delle autovetture e della mobilità.</a:t>
            </a:r>
            <a:endParaRPr/>
          </a:p>
        </p:txBody>
      </p:sp>
      <p:grpSp>
        <p:nvGrpSpPr>
          <p:cNvPr id="336" name="Google Shape;336;p19"/>
          <p:cNvGrpSpPr/>
          <p:nvPr/>
        </p:nvGrpSpPr>
        <p:grpSpPr>
          <a:xfrm>
            <a:off x="608012" y="2484437"/>
            <a:ext cx="241300" cy="174625"/>
            <a:chOff x="899519" y="2804199"/>
            <a:chExt cx="285421" cy="207143"/>
          </a:xfrm>
        </p:grpSpPr>
        <p:sp>
          <p:nvSpPr>
            <p:cNvPr id="337" name="Google Shape;337;p19"/>
            <p:cNvSpPr/>
            <p:nvPr/>
          </p:nvSpPr>
          <p:spPr>
            <a:xfrm>
              <a:off x="899519" y="2804199"/>
              <a:ext cx="285421" cy="207143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19"/>
            <p:cNvSpPr/>
            <p:nvPr/>
          </p:nvSpPr>
          <p:spPr>
            <a:xfrm>
              <a:off x="924027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19"/>
            <p:cNvSpPr/>
            <p:nvPr/>
          </p:nvSpPr>
          <p:spPr>
            <a:xfrm>
              <a:off x="1124438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19"/>
            <p:cNvSpPr/>
            <p:nvPr/>
          </p:nvSpPr>
          <p:spPr>
            <a:xfrm>
              <a:off x="990831" y="2805383"/>
              <a:ext cx="50216" cy="181062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19"/>
            <p:cNvSpPr/>
            <p:nvPr/>
          </p:nvSpPr>
          <p:spPr>
            <a:xfrm>
              <a:off x="1057635" y="2851248"/>
              <a:ext cx="50216" cy="135196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42" name="Google Shape;34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2987" y="771525"/>
            <a:ext cx="1236662" cy="792162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19"/>
          <p:cNvSpPr txBox="1"/>
          <p:nvPr/>
        </p:nvSpPr>
        <p:spPr>
          <a:xfrm>
            <a:off x="1042987" y="2355850"/>
            <a:ext cx="2160600" cy="922200"/>
          </a:xfrm>
          <a:prstGeom prst="rect">
            <a:avLst/>
          </a:prstGeom>
          <a:solidFill>
            <a:srgbClr val="00B0F0"/>
          </a:solidFill>
          <a:ln cap="flat" cmpd="sng" w="2555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1" i="0" sz="600" u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ndara"/>
              <a:buNone/>
            </a:pPr>
            <a:r>
              <a:rPr b="1" i="0" lang="en-US" sz="1600" u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3 imprese vincitrici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ndara"/>
              <a:buNone/>
            </a:pPr>
            <a:r>
              <a:rPr b="1" i="0" lang="en-US" sz="1600" u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Premi per € 21.000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344" name="Google Shape;344;p19"/>
          <p:cNvSpPr txBox="1"/>
          <p:nvPr/>
        </p:nvSpPr>
        <p:spPr>
          <a:xfrm>
            <a:off x="1042987" y="1762125"/>
            <a:ext cx="2160587" cy="520700"/>
          </a:xfrm>
          <a:prstGeom prst="rect">
            <a:avLst/>
          </a:prstGeom>
          <a:solidFill>
            <a:srgbClr val="00B0F0"/>
          </a:solidFill>
          <a:ln cap="flat" cmpd="sng" w="2555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1" i="0" sz="600" u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ndara"/>
              <a:buNone/>
            </a:pPr>
            <a:r>
              <a:rPr b="1" i="0" lang="en-US" sz="1600" u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172 assessment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345" name="Google Shape;345;p19"/>
          <p:cNvSpPr txBox="1"/>
          <p:nvPr/>
        </p:nvSpPr>
        <p:spPr>
          <a:xfrm>
            <a:off x="1042975" y="3435350"/>
            <a:ext cx="2160600" cy="1168500"/>
          </a:xfrm>
          <a:prstGeom prst="rect">
            <a:avLst/>
          </a:prstGeom>
          <a:solidFill>
            <a:srgbClr val="00B0F0"/>
          </a:solidFill>
          <a:ln cap="flat" cmpd="sng" w="2555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1" i="0" sz="600" u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ndara"/>
              <a:buNone/>
            </a:pPr>
            <a:r>
              <a:rPr b="1" lang="en-US" sz="1600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8 imprese beneficiarie</a:t>
            </a:r>
            <a:endParaRPr b="1" sz="1600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ndara"/>
              <a:buNone/>
            </a:pPr>
            <a:r>
              <a:rPr b="1" i="0" lang="en-US" sz="1600" u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Risorse assegnate: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ndara"/>
              <a:buNone/>
            </a:pPr>
            <a:r>
              <a:rPr b="1" i="0" lang="en-US" sz="1600" u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€ 10.000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346" name="Google Shape;34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51087" y="842962"/>
            <a:ext cx="887412" cy="43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1bd663ef695_1_70"/>
          <p:cNvSpPr/>
          <p:nvPr/>
        </p:nvSpPr>
        <p:spPr>
          <a:xfrm>
            <a:off x="3708400" y="627534"/>
            <a:ext cx="4680000" cy="3672300"/>
          </a:xfrm>
          <a:prstGeom prst="rect">
            <a:avLst/>
          </a:prstGeom>
          <a:solidFill>
            <a:srgbClr val="E5E5E6"/>
          </a:solidFill>
          <a:ln cap="flat" cmpd="sng" w="25400">
            <a:solidFill>
              <a:srgbClr val="CBCC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Sportello consulenziale Patlib </a:t>
            </a:r>
            <a:r>
              <a:rPr b="0" i="0" lang="en-US" sz="1200" u="none" cap="none" strike="noStrike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in materia di brevetti, marchi e disegni, diritto d’autore e </a:t>
            </a:r>
            <a:r>
              <a:rPr b="1" i="0" lang="en-US" sz="1200" u="none" cap="none" strike="noStrike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Progetto Patlib 2.0</a:t>
            </a:r>
            <a:endParaRPr b="0" i="0" sz="1200" u="none" cap="none" strike="noStrike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Sportello informativo ad indirizzo tecnologico </a:t>
            </a:r>
            <a:r>
              <a:rPr b="0" i="0" lang="en-US" sz="1200" u="none" cap="none" strike="noStrike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per start up innovative, qualità, normativa cogente di settore, etichettatura, marcatura CE, ecc..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Sportello etichettatura e sicurezza alimentare</a:t>
            </a:r>
            <a:r>
              <a:rPr b="0" i="0" lang="en-US" sz="1200" u="none" cap="none" strike="noStrike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: prima consulenza tecnico-legale in materia di etichettatura e sicurezza alimentare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Supporto alle imprese nei processi di abilitazione ed utilizzo del MePA</a:t>
            </a:r>
            <a:endParaRPr b="1" i="0" sz="1200" u="none" cap="none" strike="noStrike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Rinnovata l’adesione allo </a:t>
            </a:r>
            <a:r>
              <a:rPr b="1" i="0" lang="en-US" sz="1000" u="none" cap="none" strike="noStrike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“Sportello DESK UNICA” </a:t>
            </a:r>
            <a:r>
              <a:rPr b="0" i="0" lang="en-US" sz="1000" u="none" cap="none" strike="noStrik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nell’ambito dell’accordo quadro siglato da UNI Ente Italiano di Normazione e Unioncamere per accrescere la consapevolezza delle piccole e medie imprese sugli strumenti e le opportunità delle norme tecniche, e per diffonderne la cultura in modo efficace e mirato. Nell'ambito di tale attività, è stato erogato un servizio tecnico gratuito di assistenza e informazione sulla produzione, sulle procedure di certificazione/valutazione in deroga, sull’etichettatura, ecc. di mascherine e di altri dispositivi di protezione individuale</a:t>
            </a:r>
            <a:r>
              <a:rPr b="0" i="0" lang="en-US" sz="1000" u="none" cap="none" strike="noStrike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000" u="none" cap="none" strike="noStrike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352" name="Google Shape;352;g1bd663ef695_1_70"/>
          <p:cNvGrpSpPr/>
          <p:nvPr/>
        </p:nvGrpSpPr>
        <p:grpSpPr>
          <a:xfrm>
            <a:off x="607997" y="2484391"/>
            <a:ext cx="241295" cy="174622"/>
            <a:chOff x="899519" y="2804199"/>
            <a:chExt cx="285421" cy="207143"/>
          </a:xfrm>
        </p:grpSpPr>
        <p:sp>
          <p:nvSpPr>
            <p:cNvPr id="353" name="Google Shape;353;g1bd663ef695_1_70"/>
            <p:cNvSpPr/>
            <p:nvPr/>
          </p:nvSpPr>
          <p:spPr>
            <a:xfrm>
              <a:off x="899519" y="2804199"/>
              <a:ext cx="285421" cy="207143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g1bd663ef695_1_70"/>
            <p:cNvSpPr/>
            <p:nvPr/>
          </p:nvSpPr>
          <p:spPr>
            <a:xfrm>
              <a:off x="923929" y="2900237"/>
              <a:ext cx="50703" cy="86619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g1bd663ef695_1_70"/>
            <p:cNvSpPr/>
            <p:nvPr/>
          </p:nvSpPr>
          <p:spPr>
            <a:xfrm>
              <a:off x="1124851" y="2900237"/>
              <a:ext cx="50695" cy="86619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g1bd663ef695_1_70"/>
            <p:cNvSpPr/>
            <p:nvPr/>
          </p:nvSpPr>
          <p:spPr>
            <a:xfrm>
              <a:off x="991529" y="2806082"/>
              <a:ext cx="48823" cy="180783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g1bd663ef695_1_70"/>
            <p:cNvSpPr/>
            <p:nvPr/>
          </p:nvSpPr>
          <p:spPr>
            <a:xfrm>
              <a:off x="1057252" y="2851276"/>
              <a:ext cx="50695" cy="135592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58" name="Google Shape;358;g1bd663ef695_1_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2988" y="771525"/>
            <a:ext cx="1236661" cy="792163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g1bd663ef695_1_70"/>
          <p:cNvSpPr/>
          <p:nvPr/>
        </p:nvSpPr>
        <p:spPr>
          <a:xfrm>
            <a:off x="1042988" y="2306658"/>
            <a:ext cx="2520900" cy="337200"/>
          </a:xfrm>
          <a:prstGeom prst="rect">
            <a:avLst/>
          </a:prstGeom>
          <a:solidFill>
            <a:srgbClr val="00B0F0"/>
          </a:solidFill>
          <a:ln cap="flat" cmpd="sng" w="2555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58 contatti</a:t>
            </a:r>
            <a:endParaRPr b="1" i="0" sz="1600" u="none" cap="none" strike="noStrik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360" name="Google Shape;360;g1bd663ef695_1_70"/>
          <p:cNvSpPr/>
          <p:nvPr/>
        </p:nvSpPr>
        <p:spPr>
          <a:xfrm>
            <a:off x="1042988" y="1707654"/>
            <a:ext cx="2520900" cy="306300"/>
          </a:xfrm>
          <a:prstGeom prst="rect">
            <a:avLst/>
          </a:prstGeom>
          <a:solidFill>
            <a:srgbClr val="00B0F0"/>
          </a:solidFill>
          <a:ln cap="flat" cmpd="sng" w="2555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238 contatti  e 355 assistenze </a:t>
            </a:r>
            <a:endParaRPr b="1" i="0" sz="1400" u="none" cap="none" strike="noStrik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361" name="Google Shape;361;g1bd663ef695_1_70"/>
          <p:cNvSpPr/>
          <p:nvPr/>
        </p:nvSpPr>
        <p:spPr>
          <a:xfrm>
            <a:off x="1042988" y="3531592"/>
            <a:ext cx="2520900" cy="768300"/>
          </a:xfrm>
          <a:prstGeom prst="rect">
            <a:avLst/>
          </a:prstGeom>
          <a:solidFill>
            <a:srgbClr val="00B0F0"/>
          </a:solidFill>
          <a:ln cap="flat" cmpd="sng" w="2555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00" u="none" cap="none" strike="noStrik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20 consulenze, 4 imprese abilitate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00" u="none" cap="none" strike="noStrik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362" name="Google Shape;362;g1bd663ef695_1_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51088" y="842963"/>
            <a:ext cx="887412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g1bd663ef695_1_70"/>
          <p:cNvSpPr/>
          <p:nvPr/>
        </p:nvSpPr>
        <p:spPr>
          <a:xfrm>
            <a:off x="1043608" y="2954730"/>
            <a:ext cx="2520300" cy="337200"/>
          </a:xfrm>
          <a:prstGeom prst="rect">
            <a:avLst/>
          </a:prstGeom>
          <a:solidFill>
            <a:srgbClr val="00B0F0"/>
          </a:solidFill>
          <a:ln cap="flat" cmpd="sng" w="2555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9 quesiti evasi</a:t>
            </a:r>
            <a:endParaRPr b="1" i="0" sz="1600" u="none" cap="none" strike="noStrik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" name="Google Shape;368;p20"/>
          <p:cNvGrpSpPr/>
          <p:nvPr/>
        </p:nvGrpSpPr>
        <p:grpSpPr>
          <a:xfrm>
            <a:off x="608012" y="2484437"/>
            <a:ext cx="241300" cy="174625"/>
            <a:chOff x="899519" y="2804199"/>
            <a:chExt cx="285421" cy="207143"/>
          </a:xfrm>
        </p:grpSpPr>
        <p:sp>
          <p:nvSpPr>
            <p:cNvPr id="369" name="Google Shape;369;p20"/>
            <p:cNvSpPr/>
            <p:nvPr/>
          </p:nvSpPr>
          <p:spPr>
            <a:xfrm>
              <a:off x="899519" y="2804199"/>
              <a:ext cx="285421" cy="207143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20"/>
            <p:cNvSpPr/>
            <p:nvPr/>
          </p:nvSpPr>
          <p:spPr>
            <a:xfrm>
              <a:off x="924027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20"/>
            <p:cNvSpPr/>
            <p:nvPr/>
          </p:nvSpPr>
          <p:spPr>
            <a:xfrm>
              <a:off x="1124438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20"/>
            <p:cNvSpPr/>
            <p:nvPr/>
          </p:nvSpPr>
          <p:spPr>
            <a:xfrm>
              <a:off x="990831" y="2805383"/>
              <a:ext cx="50216" cy="181062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20"/>
            <p:cNvSpPr/>
            <p:nvPr/>
          </p:nvSpPr>
          <p:spPr>
            <a:xfrm>
              <a:off x="1057635" y="2851248"/>
              <a:ext cx="50216" cy="135196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74" name="Google Shape;37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2987" y="1203325"/>
            <a:ext cx="1236662" cy="79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79650" y="987425"/>
            <a:ext cx="1901825" cy="938212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20"/>
          <p:cNvSpPr txBox="1"/>
          <p:nvPr/>
        </p:nvSpPr>
        <p:spPr>
          <a:xfrm>
            <a:off x="1042987" y="2125662"/>
            <a:ext cx="3168650" cy="2030412"/>
          </a:xfrm>
          <a:prstGeom prst="rect">
            <a:avLst/>
          </a:prstGeom>
          <a:solidFill>
            <a:srgbClr val="00B0F0"/>
          </a:solidFill>
          <a:ln cap="flat" cmpd="sng" w="2555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ndara"/>
              <a:buNone/>
            </a:pPr>
            <a:r>
              <a:rPr b="0" i="0" lang="en-US" sz="1400" u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BANDO VOUCHER DIGITALI I4.0 – ANNO 2021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ndara"/>
              <a:buNone/>
            </a:pPr>
            <a:r>
              <a:rPr b="0" i="0" lang="en-US" sz="1400" u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Beneficiari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ndara"/>
              <a:buNone/>
            </a:pPr>
            <a:r>
              <a:rPr b="0" i="0" lang="en-US" sz="1400" u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N. 82</a:t>
            </a:r>
            <a:r>
              <a:rPr b="1" i="0" lang="en-US" sz="1400" u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 imprese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ndara"/>
              <a:buNone/>
            </a:pPr>
            <a:r>
              <a:rPr b="0" i="0" lang="en-US" sz="1400" u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	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ndara"/>
              <a:buNone/>
            </a:pPr>
            <a:r>
              <a:rPr b="0" i="0" lang="en-US" sz="1400" u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Totale concessioni: </a:t>
            </a:r>
            <a:endParaRPr b="0" i="0" sz="1400" u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ndara"/>
              <a:buNone/>
            </a:pPr>
            <a:r>
              <a:rPr b="1" i="0" lang="en-US" sz="1400" u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€ 442.844,30</a:t>
            </a:r>
            <a:endParaRPr/>
          </a:p>
        </p:txBody>
      </p:sp>
      <p:pic>
        <p:nvPicPr>
          <p:cNvPr id="377" name="Google Shape;37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71975" y="1492250"/>
            <a:ext cx="4108450" cy="2687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2" name="Google Shape;382;p21"/>
          <p:cNvGrpSpPr/>
          <p:nvPr/>
        </p:nvGrpSpPr>
        <p:grpSpPr>
          <a:xfrm>
            <a:off x="820737" y="2268537"/>
            <a:ext cx="239712" cy="174625"/>
            <a:chOff x="899519" y="2804199"/>
            <a:chExt cx="285421" cy="207143"/>
          </a:xfrm>
        </p:grpSpPr>
        <p:sp>
          <p:nvSpPr>
            <p:cNvPr id="383" name="Google Shape;383;p21"/>
            <p:cNvSpPr/>
            <p:nvPr/>
          </p:nvSpPr>
          <p:spPr>
            <a:xfrm>
              <a:off x="899519" y="2804199"/>
              <a:ext cx="285421" cy="207143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21"/>
            <p:cNvSpPr/>
            <p:nvPr/>
          </p:nvSpPr>
          <p:spPr>
            <a:xfrm>
              <a:off x="924027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21"/>
            <p:cNvSpPr/>
            <p:nvPr/>
          </p:nvSpPr>
          <p:spPr>
            <a:xfrm>
              <a:off x="1124438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21"/>
            <p:cNvSpPr/>
            <p:nvPr/>
          </p:nvSpPr>
          <p:spPr>
            <a:xfrm>
              <a:off x="990831" y="2805383"/>
              <a:ext cx="50216" cy="181062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21"/>
            <p:cNvSpPr/>
            <p:nvPr/>
          </p:nvSpPr>
          <p:spPr>
            <a:xfrm>
              <a:off x="1057635" y="2851248"/>
              <a:ext cx="50216" cy="135196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88" name="Google Shape;38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2687" y="2284412"/>
            <a:ext cx="2620962" cy="1566862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21"/>
          <p:cNvSpPr txBox="1"/>
          <p:nvPr/>
        </p:nvSpPr>
        <p:spPr>
          <a:xfrm>
            <a:off x="3832225" y="700087"/>
            <a:ext cx="4572000" cy="3576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698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</a:pPr>
            <a:r>
              <a:rPr b="0" i="0" lang="en-US" sz="11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 </a:t>
            </a: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Rafforzamento del </a:t>
            </a:r>
            <a:r>
              <a:rPr b="1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network interistituzionale </a:t>
            </a: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con l’obiettivo di favorire l’occupabilità futura dei giovani, favorendone l’ingresso di imprese ed istituti scolastici del territorio</a:t>
            </a:r>
            <a:endParaRPr/>
          </a:p>
          <a:p>
            <a:pPr indent="-6350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1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 Animazione e comunicazione </a:t>
            </a: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coinvolgendo il territorio e le realtà rappresentative a livello locale (Scuole, Università, Comuni, Associazioni di categoria)</a:t>
            </a:r>
            <a:endParaRPr/>
          </a:p>
          <a:p>
            <a:pPr indent="-6350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1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 Piattaforma avanzata di matching </a:t>
            </a: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aperta al mondo delle imprese e delle associazioni</a:t>
            </a:r>
            <a:endParaRPr/>
          </a:p>
          <a:p>
            <a:pPr indent="-6350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1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 Seminari di sensibilizzazione su imprenditorialità ed autoimpiego</a:t>
            </a: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, rivolti ai giovani in uscita dalla scuola/università e incontri rivolti agli studenti delle ultime classi della provincia di Reggio Calabria e agli universitari</a:t>
            </a:r>
            <a:endParaRPr/>
          </a:p>
          <a:p>
            <a:pPr indent="-6350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 Partecipazione alle edizioni annuali del </a:t>
            </a:r>
            <a:r>
              <a:rPr b="1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Salone dell’Orientamento e del Professional Day </a:t>
            </a:r>
            <a:endParaRPr/>
          </a:p>
          <a:p>
            <a:pPr indent="-6350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1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 Bando rivolto alle Scuole </a:t>
            </a: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per la realizzazione di  percorsi di alternanza scuola lavoro “di qualità”</a:t>
            </a:r>
            <a:endParaRPr/>
          </a:p>
        </p:txBody>
      </p:sp>
      <p:sp>
        <p:nvSpPr>
          <p:cNvPr id="390" name="Google Shape;390;p21"/>
          <p:cNvSpPr txBox="1"/>
          <p:nvPr/>
        </p:nvSpPr>
        <p:spPr>
          <a:xfrm>
            <a:off x="1330325" y="1123950"/>
            <a:ext cx="2325687" cy="11604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400"/>
              <a:buFont typeface="Khmer"/>
              <a:buNone/>
            </a:pPr>
            <a:r>
              <a:rPr b="1" i="0" lang="en-US" sz="14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PROGETTI A VALERE SULLA MAGGIORAZIONE 20% DIRITTO ANNUALE 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AB6D1"/>
            </a:gs>
            <a:gs pos="100000">
              <a:srgbClr val="9FE2D0"/>
            </a:gs>
          </a:gsLst>
          <a:lin ang="18900000" scaled="0"/>
        </a:gradFill>
      </p:bgPr>
    </p:bg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5" name="Google Shape;395;p22"/>
          <p:cNvGrpSpPr/>
          <p:nvPr/>
        </p:nvGrpSpPr>
        <p:grpSpPr>
          <a:xfrm>
            <a:off x="5157787" y="692150"/>
            <a:ext cx="2443162" cy="3770312"/>
            <a:chOff x="2112475" y="238125"/>
            <a:chExt cx="3395050" cy="5238750"/>
          </a:xfrm>
        </p:grpSpPr>
        <p:sp>
          <p:nvSpPr>
            <p:cNvPr id="396" name="Google Shape;396;p22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lnTo>
                    <a:pt x="132205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lnTo>
                    <a:pt x="801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22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lnTo>
                    <a:pt x="35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22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22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0" name="Google Shape;400;p22"/>
          <p:cNvSpPr/>
          <p:nvPr/>
        </p:nvSpPr>
        <p:spPr>
          <a:xfrm>
            <a:off x="611187" y="2438400"/>
            <a:ext cx="207962" cy="266700"/>
          </a:xfrm>
          <a:custGeom>
            <a:rect b="b" l="l" r="r" t="t"/>
            <a:pathLst>
              <a:path extrusionOk="0" fill="none" h="20508" w="15978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cap="rnd" cmpd="sng" w="9525">
            <a:solidFill>
              <a:srgbClr val="1AB6D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22"/>
          <p:cNvSpPr txBox="1"/>
          <p:nvPr/>
        </p:nvSpPr>
        <p:spPr>
          <a:xfrm>
            <a:off x="1150937" y="692150"/>
            <a:ext cx="3925887" cy="317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ed Hat Display"/>
              <a:buNone/>
            </a:pPr>
            <a:r>
              <a:rPr b="1" i="0" lang="en-US" sz="2400" u="none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Orientamento al lavoro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200"/>
              <a:buFont typeface="Khmer"/>
              <a:buNone/>
            </a:pPr>
            <a:r>
              <a:rPr b="1" i="0" lang="en-US" sz="12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La Camera con l’A.S. In.Form.A. ha organizzato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200"/>
              <a:buFont typeface="Khmer"/>
              <a:buNone/>
            </a:pPr>
            <a:r>
              <a:rPr b="1" i="0" lang="en-US" sz="12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il Professional Day 2021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FF00FF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FF00FF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hmer"/>
              <a:buNone/>
            </a:pPr>
            <a:r>
              <a:rPr b="1" i="0" lang="en-US" sz="1200" u="none">
                <a:solidFill>
                  <a:schemeClr val="lt1"/>
                </a:solidFill>
                <a:latin typeface="Khmer"/>
                <a:ea typeface="Khmer"/>
                <a:cs typeface="Khmer"/>
                <a:sym typeface="Khmer"/>
              </a:rPr>
              <a:t>I NUMERI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chemeClr val="lt1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"/>
              <a:buFont typeface="Red Hat Text"/>
              <a:buNone/>
            </a:pPr>
            <a:r>
              <a:t/>
            </a:r>
            <a:endParaRPr b="0" i="0" sz="12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26 imprese </a:t>
            </a:r>
            <a:r>
              <a:rPr b="0" i="0" lang="en-US" sz="12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coinvolte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300"/>
              <a:buFont typeface="Noto Sans Symbols"/>
              <a:buNone/>
            </a:pPr>
            <a:r>
              <a:t/>
            </a:r>
            <a:endParaRPr b="0" i="0" sz="12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376 giovani in cerca di occupazione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300"/>
              <a:buFont typeface="Noto Sans Symbols"/>
              <a:buNone/>
            </a:pPr>
            <a:r>
              <a:t/>
            </a:r>
            <a:endParaRPr b="1" i="0" sz="12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976 colloqui </a:t>
            </a:r>
            <a:r>
              <a:rPr b="0" i="0" lang="en-US" sz="12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di lavoro (in presenza e on line)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</p:txBody>
      </p:sp>
      <p:pic>
        <p:nvPicPr>
          <p:cNvPr id="402" name="Google Shape;40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19700" y="1058862"/>
            <a:ext cx="2305050" cy="30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22"/>
          <p:cNvSpPr txBox="1"/>
          <p:nvPr/>
        </p:nvSpPr>
        <p:spPr>
          <a:xfrm>
            <a:off x="1149350" y="4043362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Khmer"/>
              <a:buNone/>
            </a:pPr>
            <a:r>
              <a:rPr b="0" i="0" lang="en-US" sz="1000" u="none">
                <a:solidFill>
                  <a:schemeClr val="lt1"/>
                </a:solidFill>
                <a:latin typeface="Khmer"/>
                <a:ea typeface="Khmer"/>
                <a:cs typeface="Khmer"/>
                <a:sym typeface="Khmer"/>
              </a:rPr>
              <a:t>Da un’indagine realizzata dopo il P</a:t>
            </a:r>
            <a:r>
              <a:rPr lang="en-US" sz="1000">
                <a:solidFill>
                  <a:schemeClr val="lt1"/>
                </a:solidFill>
                <a:latin typeface="Khmer"/>
                <a:ea typeface="Khmer"/>
                <a:cs typeface="Khmer"/>
                <a:sym typeface="Khmer"/>
              </a:rPr>
              <a:t>D</a:t>
            </a:r>
            <a:r>
              <a:rPr b="0" i="0" lang="en-US" sz="1000" u="none">
                <a:solidFill>
                  <a:schemeClr val="lt1"/>
                </a:solidFill>
                <a:latin typeface="Khmer"/>
                <a:ea typeface="Khmer"/>
                <a:cs typeface="Khmer"/>
                <a:sym typeface="Khmer"/>
              </a:rPr>
              <a:t>ay, è risultato che oltre il 36 %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Khmer"/>
              <a:buNone/>
            </a:pPr>
            <a:r>
              <a:rPr b="0" i="0" lang="en-US" sz="1000" u="none">
                <a:solidFill>
                  <a:schemeClr val="lt1"/>
                </a:solidFill>
                <a:latin typeface="Khmer"/>
                <a:ea typeface="Khmer"/>
                <a:cs typeface="Khmer"/>
                <a:sym typeface="Khmer"/>
              </a:rPr>
              <a:t>dei giovani che hanno svolto il colloquio sono stati assunti.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AB6D1"/>
            </a:gs>
            <a:gs pos="100000">
              <a:srgbClr val="9FE2D0"/>
            </a:gs>
          </a:gsLst>
          <a:lin ang="18900000" scaled="0"/>
        </a:gradFill>
      </p:bgPr>
    </p:bg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3"/>
          <p:cNvSpPr txBox="1"/>
          <p:nvPr>
            <p:ph idx="4294967295" type="body"/>
          </p:nvPr>
        </p:nvSpPr>
        <p:spPr>
          <a:xfrm>
            <a:off x="971550" y="692150"/>
            <a:ext cx="3925887" cy="37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rPr>
              <a:t>Orientamento al lavoro</a:t>
            </a:r>
            <a:endParaRPr b="1" i="0" sz="2400" u="none" cap="none" strike="noStrike">
              <a:solidFill>
                <a:schemeClr val="lt1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Bando per la concessione di Bonus Occupazionali a imprese delle Città Metropolitana di Reggio Calabria 2021: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n. </a:t>
            </a:r>
            <a:r>
              <a:rPr b="1" i="0" lang="en-US" sz="1000" u="none" cap="none" strike="noStrik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20 imprese </a:t>
            </a:r>
            <a:r>
              <a:rPr b="0" i="0" lang="en-US" sz="1000" u="none" cap="none" strike="noStrik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beneficiarie per un importo totale di contributi concessi pari ad </a:t>
            </a:r>
            <a:r>
              <a:rPr b="1" i="0" lang="en-US" sz="1000" u="none" cap="none" strike="noStrik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€ 80.733,67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"/>
              <a:buFont typeface="Red Hat Text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Sono state realizzate attività seminariali ed incontri di informazione e formazione sulla certificazione delle competenze per l’inserimento lavorativo di risorse umane strategiche</a:t>
            </a:r>
            <a:r>
              <a:rPr b="0" i="0" lang="en-US" sz="1000" u="none" cap="none" strike="noStrik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, che hanno visto il coinvolgimento di circa </a:t>
            </a:r>
            <a:r>
              <a:rPr b="1" i="0" lang="en-US" sz="1000" u="none" cap="none" strike="noStrik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500 studenti </a:t>
            </a:r>
            <a:r>
              <a:rPr b="0" i="0" lang="en-US" sz="1000" u="none" cap="none" strike="noStrik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degli Istituti scolastici del territorio metropolitano. </a:t>
            </a:r>
            <a:endParaRPr/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"/>
              <a:buFont typeface="Red Hat Text"/>
              <a:buNone/>
            </a:pPr>
            <a:r>
              <a:t/>
            </a:r>
            <a:endParaRPr b="0" i="0" sz="1000" u="none" cap="none" strike="noStrik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Sottoscrizione del Protocollo d’intesa con le Diocesi, le Associazioni di categoria e le sigle sindacali, per la realizzazione del </a:t>
            </a:r>
            <a:r>
              <a:rPr b="1" i="0" lang="en-US" sz="1000" u="none" cap="none" strike="noStrik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Progetto «Job in Progress»</a:t>
            </a:r>
            <a:r>
              <a:rPr b="0" i="0" lang="en-US" sz="1000" u="none" cap="none" strike="noStrik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, rivolto a giovani di età compresa tra 17 e 35 anni interessati a intraprendere percorsi di orientamento, formazione e accompagnamento alla creazione di impresa.</a:t>
            </a:r>
            <a:endParaRPr/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"/>
              <a:buFont typeface="Red Hat Text"/>
              <a:buNone/>
            </a:pPr>
            <a:r>
              <a:t/>
            </a:r>
            <a:endParaRPr b="0" i="0" sz="1000" u="none" cap="none" strike="noStrik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Progetto nazionale </a:t>
            </a:r>
            <a:r>
              <a:rPr b="1" i="0" lang="en-US" sz="1000" u="none" cap="none" strike="noStrik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«Crescere in digitale»</a:t>
            </a:r>
            <a:r>
              <a:rPr b="0" i="0" lang="en-US" sz="1000" u="none" cap="none" strike="noStrik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: n. 11 colloqui individuali e n. 5 tirocini attivati.</a:t>
            </a:r>
            <a:endParaRPr/>
          </a:p>
        </p:txBody>
      </p:sp>
      <p:sp>
        <p:nvSpPr>
          <p:cNvPr id="409" name="Google Shape;409;p23"/>
          <p:cNvSpPr/>
          <p:nvPr/>
        </p:nvSpPr>
        <p:spPr>
          <a:xfrm>
            <a:off x="627062" y="2436812"/>
            <a:ext cx="155575" cy="269875"/>
          </a:xfrm>
          <a:custGeom>
            <a:rect b="b" l="l" r="r" t="t"/>
            <a:pathLst>
              <a:path extrusionOk="0" fill="none" h="20508" w="11838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cap="rnd" cmpd="sng" w="9525">
            <a:solidFill>
              <a:srgbClr val="1AB6D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0" name="Google Shape;410;p23"/>
          <p:cNvGrpSpPr/>
          <p:nvPr/>
        </p:nvGrpSpPr>
        <p:grpSpPr>
          <a:xfrm>
            <a:off x="5003800" y="1635125"/>
            <a:ext cx="3476625" cy="2266950"/>
            <a:chOff x="3938374" y="1241129"/>
            <a:chExt cx="4542205" cy="2661224"/>
          </a:xfrm>
        </p:grpSpPr>
        <p:sp>
          <p:nvSpPr>
            <p:cNvPr id="411" name="Google Shape;411;p23"/>
            <p:cNvSpPr/>
            <p:nvPr/>
          </p:nvSpPr>
          <p:spPr>
            <a:xfrm>
              <a:off x="4309824" y="1241129"/>
              <a:ext cx="3797910" cy="2542169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23"/>
            <p:cNvSpPr/>
            <p:nvPr/>
          </p:nvSpPr>
          <p:spPr>
            <a:xfrm>
              <a:off x="3938374" y="3832321"/>
              <a:ext cx="4542205" cy="70032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23"/>
            <p:cNvSpPr/>
            <p:nvPr/>
          </p:nvSpPr>
          <p:spPr>
            <a:xfrm>
              <a:off x="3938374" y="3776295"/>
              <a:ext cx="4541505" cy="56025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lnTo>
                    <a:pt x="0" y="7614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23"/>
            <p:cNvSpPr/>
            <p:nvPr/>
          </p:nvSpPr>
          <p:spPr>
            <a:xfrm>
              <a:off x="5872718" y="3776295"/>
              <a:ext cx="665106" cy="35016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AB6D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15" name="Google Shape;41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64162" y="1746250"/>
            <a:ext cx="2736850" cy="1944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" name="Google Shape;420;p24"/>
          <p:cNvGrpSpPr/>
          <p:nvPr/>
        </p:nvGrpSpPr>
        <p:grpSpPr>
          <a:xfrm>
            <a:off x="820737" y="2268537"/>
            <a:ext cx="239712" cy="174625"/>
            <a:chOff x="899519" y="2804199"/>
            <a:chExt cx="285421" cy="207143"/>
          </a:xfrm>
        </p:grpSpPr>
        <p:sp>
          <p:nvSpPr>
            <p:cNvPr id="421" name="Google Shape;421;p24"/>
            <p:cNvSpPr/>
            <p:nvPr/>
          </p:nvSpPr>
          <p:spPr>
            <a:xfrm>
              <a:off x="899519" y="2804199"/>
              <a:ext cx="285421" cy="207143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24"/>
            <p:cNvSpPr/>
            <p:nvPr/>
          </p:nvSpPr>
          <p:spPr>
            <a:xfrm>
              <a:off x="924027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24"/>
            <p:cNvSpPr/>
            <p:nvPr/>
          </p:nvSpPr>
          <p:spPr>
            <a:xfrm>
              <a:off x="1124438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24"/>
            <p:cNvSpPr/>
            <p:nvPr/>
          </p:nvSpPr>
          <p:spPr>
            <a:xfrm>
              <a:off x="990831" y="2805383"/>
              <a:ext cx="50216" cy="181062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24"/>
            <p:cNvSpPr/>
            <p:nvPr/>
          </p:nvSpPr>
          <p:spPr>
            <a:xfrm>
              <a:off x="1057635" y="2851248"/>
              <a:ext cx="50216" cy="135196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6" name="Google Shape;426;p24"/>
          <p:cNvSpPr txBox="1"/>
          <p:nvPr/>
        </p:nvSpPr>
        <p:spPr>
          <a:xfrm>
            <a:off x="3832225" y="1335087"/>
            <a:ext cx="4572000" cy="2605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698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</a:pPr>
            <a:r>
              <a:rPr b="0" i="0" lang="en-US" sz="1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Promozione turistica del territorio attraverso i </a:t>
            </a:r>
            <a:r>
              <a:rPr b="1" i="0" lang="en-US" sz="1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club di prodotto (HERITAGE, SPORT ACTIVITY…..)</a:t>
            </a:r>
            <a:endParaRPr/>
          </a:p>
          <a:p>
            <a:pPr indent="-698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</a:pPr>
            <a:r>
              <a:rPr b="0" i="0" lang="en-US" sz="1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aggregazione ed organizzazione dell’offerta turistica, creando una circuitazione sotto forma di </a:t>
            </a:r>
            <a:r>
              <a:rPr b="1" i="0" lang="en-US" sz="1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percorsi/itinerari</a:t>
            </a:r>
            <a:r>
              <a:rPr b="0" i="0" lang="en-US" sz="1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coinvolgendo in questa maniera  una molteplicità di soggetti privati e pubblici.</a:t>
            </a:r>
            <a:endParaRPr/>
          </a:p>
          <a:p>
            <a:pPr indent="-698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</a:pPr>
            <a:r>
              <a:rPr b="0" i="0" lang="en-US" sz="1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Promozione dei prodotti turistici attraverso </a:t>
            </a:r>
            <a:r>
              <a:rPr b="1" i="0" lang="en-US" sz="1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azioni nei mercati target</a:t>
            </a:r>
            <a:r>
              <a:rPr b="0" i="0" lang="en-US" sz="1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rivolti all’intermediazione ed al consumatore finale</a:t>
            </a:r>
            <a:endParaRPr/>
          </a:p>
          <a:p>
            <a:pPr indent="-698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</a:pPr>
            <a:r>
              <a:rPr b="0" i="0" lang="en-US" sz="1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Azioni di </a:t>
            </a:r>
            <a:r>
              <a:rPr b="1" i="0" lang="en-US" sz="1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incoming</a:t>
            </a:r>
            <a:endParaRPr/>
          </a:p>
          <a:p>
            <a:pPr indent="-698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</a:pPr>
            <a:r>
              <a:rPr b="0" i="0" lang="en-US" sz="1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Attività di </a:t>
            </a:r>
            <a:r>
              <a:rPr b="1" i="0" lang="en-US" sz="1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informazione/formazione</a:t>
            </a:r>
            <a:r>
              <a:rPr b="0" i="0" lang="en-US" sz="1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rivolti agli operatori della filiera</a:t>
            </a:r>
            <a:endParaRPr/>
          </a:p>
          <a:p>
            <a:pPr indent="-698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</a:pPr>
            <a:r>
              <a:rPr b="1" i="0" lang="en-US" sz="1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Seminari informativi </a:t>
            </a:r>
            <a:r>
              <a:rPr b="0" i="0" lang="en-US" sz="1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 le imprese della filiera</a:t>
            </a:r>
            <a:endParaRPr/>
          </a:p>
        </p:txBody>
      </p:sp>
      <p:sp>
        <p:nvSpPr>
          <p:cNvPr id="427" name="Google Shape;427;p24"/>
          <p:cNvSpPr txBox="1"/>
          <p:nvPr/>
        </p:nvSpPr>
        <p:spPr>
          <a:xfrm>
            <a:off x="1330325" y="1123950"/>
            <a:ext cx="2325687" cy="11604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400"/>
              <a:buFont typeface="Khmer"/>
              <a:buNone/>
            </a:pPr>
            <a:r>
              <a:rPr b="1" i="0" lang="en-US" sz="14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PROGETTI A VALERE SULLA MAGGIORAZIONE 20% DIRITTO ANNUALE </a:t>
            </a:r>
            <a:endParaRPr/>
          </a:p>
        </p:txBody>
      </p:sp>
      <p:sp>
        <p:nvSpPr>
          <p:cNvPr id="428" name="Google Shape;428;p24"/>
          <p:cNvSpPr txBox="1"/>
          <p:nvPr/>
        </p:nvSpPr>
        <p:spPr>
          <a:xfrm>
            <a:off x="1296987" y="1700212"/>
            <a:ext cx="2327275" cy="1158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Khmer"/>
              <a:buNone/>
            </a:pPr>
            <a:r>
              <a:rPr b="1" i="0" lang="en-US" sz="2000" u="none">
                <a:solidFill>
                  <a:srgbClr val="FFC000"/>
                </a:solidFill>
                <a:latin typeface="Khmer"/>
                <a:ea typeface="Khmer"/>
                <a:cs typeface="Khmer"/>
                <a:sym typeface="Khmer"/>
              </a:rPr>
              <a:t>TURISMO</a:t>
            </a:r>
            <a:endParaRPr/>
          </a:p>
        </p:txBody>
      </p:sp>
      <p:pic>
        <p:nvPicPr>
          <p:cNvPr id="429" name="Google Shape;42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0325" y="2308225"/>
            <a:ext cx="2282825" cy="2284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5"/>
          <p:cNvSpPr/>
          <p:nvPr/>
        </p:nvSpPr>
        <p:spPr>
          <a:xfrm>
            <a:off x="620712" y="2486025"/>
            <a:ext cx="192087" cy="171450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9525">
            <a:solidFill>
              <a:srgbClr val="1AB6D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5" name="Google Shape;43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2137" y="404812"/>
            <a:ext cx="2879725" cy="1951037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25"/>
          <p:cNvSpPr txBox="1"/>
          <p:nvPr/>
        </p:nvSpPr>
        <p:spPr>
          <a:xfrm>
            <a:off x="2303462" y="2401887"/>
            <a:ext cx="4572000" cy="2030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hmer"/>
              <a:buNone/>
            </a:pPr>
            <a:r>
              <a:rPr b="0" i="0" lang="en-US" sz="14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Progettare il turismo e qualificare la filiera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hmer"/>
              <a:buNone/>
            </a:pPr>
            <a:r>
              <a:rPr b="0" i="0" lang="en-US" sz="14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Iniziativa per la costruzione, organizzazione e la promozione integrata dell’offerta turistica: 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hmer"/>
              <a:buNone/>
            </a:pPr>
            <a:r>
              <a:rPr b="1" i="0" lang="en-US" sz="14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CLUB DI PRODOTTO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400"/>
              <a:buFont typeface="Khmer"/>
              <a:buNone/>
            </a:pPr>
            <a:r>
              <a:rPr b="1" i="0" lang="en-US" sz="14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n. 56 operatori e soggetti coinvolti nell’iniziativa al 31/12/2021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26"/>
          <p:cNvSpPr/>
          <p:nvPr/>
        </p:nvSpPr>
        <p:spPr>
          <a:xfrm>
            <a:off x="620712" y="2486025"/>
            <a:ext cx="192087" cy="171450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9525">
            <a:solidFill>
              <a:srgbClr val="1AB6D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2" name="Google Shape;44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550" y="2066925"/>
            <a:ext cx="2879725" cy="1951037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26"/>
          <p:cNvSpPr txBox="1"/>
          <p:nvPr/>
        </p:nvSpPr>
        <p:spPr>
          <a:xfrm>
            <a:off x="1258887" y="1708150"/>
            <a:ext cx="2305050" cy="522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Khmer"/>
              <a:buNone/>
            </a:pPr>
            <a:r>
              <a:rPr b="1" i="0" lang="en-US" sz="28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PROGETTO </a:t>
            </a:r>
            <a:endParaRPr/>
          </a:p>
        </p:txBody>
      </p:sp>
      <p:sp>
        <p:nvSpPr>
          <p:cNvPr id="444" name="Google Shape;444;p26"/>
          <p:cNvSpPr txBox="1"/>
          <p:nvPr/>
        </p:nvSpPr>
        <p:spPr>
          <a:xfrm>
            <a:off x="3873500" y="1246187"/>
            <a:ext cx="4514850" cy="283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284162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Realizzazione e operatività del sito </a:t>
            </a:r>
            <a:r>
              <a:rPr b="1" i="0" lang="en-US" sz="10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www.reggiocalabriawelcome.com</a:t>
            </a:r>
            <a:endParaRPr/>
          </a:p>
          <a:p>
            <a:pPr indent="-284162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>
              <a:solidFill>
                <a:srgbClr val="00000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284162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Attività di comunicazione e promozione web e social in collaborazione con l’Accademia di Belle Arti di Reggio Calabria</a:t>
            </a:r>
            <a:endParaRPr/>
          </a:p>
          <a:p>
            <a:pPr indent="-284162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>
              <a:solidFill>
                <a:srgbClr val="00000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284162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Promozione dell’offerta turistica reggina sui </a:t>
            </a: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circuiti E.Borghi e Touring Club Italiano</a:t>
            </a:r>
            <a:endParaRPr/>
          </a:p>
          <a:p>
            <a:pPr indent="-220661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rgbClr val="00000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284162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Compartecipazione assieme alla Città Metropolitana di Reggio Calabria alle manifestazioni </a:t>
            </a: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TTG di Rimini </a:t>
            </a: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e  </a:t>
            </a: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BMTA Paestum</a:t>
            </a:r>
            <a:endParaRPr/>
          </a:p>
          <a:p>
            <a:pPr indent="-220661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rgbClr val="00000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284162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Realizzazione di </a:t>
            </a: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n. 250 incontri B2B </a:t>
            </a: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tra operatori reggini e </a:t>
            </a: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buyer Nord Italia </a:t>
            </a: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con relativo Educational Tour dedicato</a:t>
            </a:r>
            <a:endParaRPr/>
          </a:p>
          <a:p>
            <a:pPr indent="-220661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>
              <a:solidFill>
                <a:srgbClr val="00000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284162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Realizzazione di n. </a:t>
            </a: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60 incontri B2B </a:t>
            </a: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tra operatori reggini e </a:t>
            </a: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buyer Germania </a:t>
            </a: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con relativo Educational Tour dedicato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27"/>
          <p:cNvGrpSpPr/>
          <p:nvPr/>
        </p:nvGrpSpPr>
        <p:grpSpPr>
          <a:xfrm>
            <a:off x="603250" y="941387"/>
            <a:ext cx="236537" cy="236538"/>
            <a:chOff x="893105" y="967789"/>
            <a:chExt cx="280839" cy="280855"/>
          </a:xfrm>
        </p:grpSpPr>
        <p:sp>
          <p:nvSpPr>
            <p:cNvPr id="450" name="Google Shape;450;p27"/>
            <p:cNvSpPr/>
            <p:nvPr/>
          </p:nvSpPr>
          <p:spPr>
            <a:xfrm>
              <a:off x="1077055" y="967789"/>
              <a:ext cx="96889" cy="96904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27"/>
            <p:cNvSpPr/>
            <p:nvPr/>
          </p:nvSpPr>
          <p:spPr>
            <a:xfrm>
              <a:off x="955088" y="1047409"/>
              <a:ext cx="168641" cy="168684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27"/>
            <p:cNvSpPr/>
            <p:nvPr/>
          </p:nvSpPr>
          <p:spPr>
            <a:xfrm>
              <a:off x="893105" y="998388"/>
              <a:ext cx="250233" cy="250256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27"/>
            <p:cNvSpPr/>
            <p:nvPr/>
          </p:nvSpPr>
          <p:spPr>
            <a:xfrm>
              <a:off x="925667" y="1017987"/>
              <a:ext cx="168641" cy="168684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27"/>
            <p:cNvSpPr/>
            <p:nvPr/>
          </p:nvSpPr>
          <p:spPr>
            <a:xfrm>
              <a:off x="900175" y="1212930"/>
              <a:ext cx="28646" cy="28651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27"/>
            <p:cNvSpPr/>
            <p:nvPr/>
          </p:nvSpPr>
          <p:spPr>
            <a:xfrm>
              <a:off x="906439" y="1169787"/>
              <a:ext cx="65521" cy="65515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6" name="Google Shape;456;p27"/>
          <p:cNvSpPr txBox="1"/>
          <p:nvPr/>
        </p:nvSpPr>
        <p:spPr>
          <a:xfrm>
            <a:off x="1835150" y="627062"/>
            <a:ext cx="5699125" cy="922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Khmer"/>
              <a:buNone/>
            </a:pPr>
            <a:r>
              <a:rPr b="1" i="0" lang="en-US" sz="18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I Bandi di contributo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Khmer"/>
              <a:buNone/>
            </a:pPr>
            <a:r>
              <a:rPr b="1" i="0" lang="en-US" sz="18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per le imprese  turistiche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Khmer"/>
              <a:buNone/>
            </a:pPr>
            <a:r>
              <a:rPr b="1" i="0" lang="en-US" sz="18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della Città Metropolitana di Reggio Calabria</a:t>
            </a:r>
            <a:endParaRPr/>
          </a:p>
        </p:txBody>
      </p:sp>
      <p:sp>
        <p:nvSpPr>
          <p:cNvPr id="457" name="Google Shape;457;p27"/>
          <p:cNvSpPr txBox="1"/>
          <p:nvPr/>
        </p:nvSpPr>
        <p:spPr>
          <a:xfrm>
            <a:off x="900112" y="1708150"/>
            <a:ext cx="7323137" cy="2674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Khmer"/>
              <a:buNone/>
            </a:pPr>
            <a:r>
              <a:rPr b="1" i="0" lang="en-US" sz="10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Bando per le imprese turistiche a KM 0 - edizione 2021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Khmer"/>
              <a:buNone/>
            </a:pPr>
            <a:r>
              <a:rPr b="0" i="0" lang="en-US" sz="10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per incentivare le imprese della filiera turistica che, promuovendo il binomio turismo ed enogastronomia, propongono nella loro offerta ristorativa i prodotti agroalimentari del territorio: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Khmer"/>
              <a:buNone/>
            </a:pPr>
            <a:r>
              <a:rPr b="1" i="0" lang="en-US" sz="10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n. 8 imprese ammesse su n. 14 partecipanti al Bando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Khmer"/>
              <a:buNone/>
            </a:pPr>
            <a:r>
              <a:rPr b="1" i="0" lang="en-US" sz="10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risorse concesse: € 9.474,99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>
              <a:solidFill>
                <a:srgbClr val="00206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Khmer"/>
              <a:buNone/>
            </a:pPr>
            <a:r>
              <a:rPr b="1" i="0" lang="en-US" sz="10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Voucher per le attività di promozione delle imprese turistiche della Città metropolitana di Reggio Calabria - edizione 2021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Khmer"/>
              <a:buNone/>
            </a:pPr>
            <a:r>
              <a:rPr b="0" i="0" lang="en-US" sz="10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per sostenere le imprese turistiche che realizzano attività di promozione della propria offerta, valorizzando anche il territorio e l’offerta di prodotti turistici legati al progetto Reggio Calabria Welcome: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Khmer"/>
              <a:buNone/>
            </a:pPr>
            <a:r>
              <a:rPr b="1" i="0" lang="en-US" sz="10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n. 11 imprese ammesse su n. 13 partecipanti al Bando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Khmer"/>
              <a:buNone/>
            </a:pPr>
            <a:r>
              <a:rPr b="1" i="0" lang="en-US" sz="10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risorse concesse: € 23.100,00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>
              <a:solidFill>
                <a:srgbClr val="00206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Khmer"/>
              <a:buNone/>
            </a:pPr>
            <a:r>
              <a:rPr b="0" i="0" lang="en-US" sz="10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Nell’ambito del Bando 2021 per la concessione di contributi a fondo perduto alle MPMI per l’efficientamento energetico e/o idrico, tra le n. 16 imprese ammesse a beneficio, n. 4 appartengono al settore turismo, per un totale di contributi concessi pari ad € 9.287,79.</a:t>
            </a:r>
            <a:endParaRPr/>
          </a:p>
        </p:txBody>
      </p:sp>
      <p:pic>
        <p:nvPicPr>
          <p:cNvPr id="458" name="Google Shape;45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5962" y="627062"/>
            <a:ext cx="1655762" cy="1223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2587" y="627062"/>
            <a:ext cx="1654175" cy="1223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4" name="Google Shape;464;p28"/>
          <p:cNvGrpSpPr/>
          <p:nvPr/>
        </p:nvGrpSpPr>
        <p:grpSpPr>
          <a:xfrm>
            <a:off x="574675" y="2463800"/>
            <a:ext cx="239712" cy="173037"/>
            <a:chOff x="899519" y="2804199"/>
            <a:chExt cx="285421" cy="207143"/>
          </a:xfrm>
        </p:grpSpPr>
        <p:sp>
          <p:nvSpPr>
            <p:cNvPr id="465" name="Google Shape;465;p28"/>
            <p:cNvSpPr/>
            <p:nvPr/>
          </p:nvSpPr>
          <p:spPr>
            <a:xfrm>
              <a:off x="899519" y="2804199"/>
              <a:ext cx="285421" cy="207143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28"/>
            <p:cNvSpPr/>
            <p:nvPr/>
          </p:nvSpPr>
          <p:spPr>
            <a:xfrm>
              <a:off x="924027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28"/>
            <p:cNvSpPr/>
            <p:nvPr/>
          </p:nvSpPr>
          <p:spPr>
            <a:xfrm>
              <a:off x="1124438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28"/>
            <p:cNvSpPr/>
            <p:nvPr/>
          </p:nvSpPr>
          <p:spPr>
            <a:xfrm>
              <a:off x="990831" y="2805383"/>
              <a:ext cx="50216" cy="181062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28"/>
            <p:cNvSpPr/>
            <p:nvPr/>
          </p:nvSpPr>
          <p:spPr>
            <a:xfrm>
              <a:off x="1057635" y="2851248"/>
              <a:ext cx="50216" cy="135196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0" name="Google Shape;470;p28"/>
          <p:cNvSpPr txBox="1"/>
          <p:nvPr/>
        </p:nvSpPr>
        <p:spPr>
          <a:xfrm>
            <a:off x="1330325" y="1123950"/>
            <a:ext cx="2325687" cy="11604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400"/>
              <a:buFont typeface="Khmer"/>
              <a:buNone/>
            </a:pPr>
            <a:r>
              <a:rPr b="1" i="0" lang="en-US" sz="14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PROGETTI A VALERE SULLA MAGGIORAZIONE 20% DIRITTO ANNUALE </a:t>
            </a:r>
            <a:endParaRPr/>
          </a:p>
        </p:txBody>
      </p:sp>
      <p:sp>
        <p:nvSpPr>
          <p:cNvPr id="471" name="Google Shape;471;p28"/>
          <p:cNvSpPr txBox="1"/>
          <p:nvPr/>
        </p:nvSpPr>
        <p:spPr>
          <a:xfrm>
            <a:off x="1187450" y="1771650"/>
            <a:ext cx="2592387" cy="11604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100"/>
              <a:buFont typeface="Khmer"/>
              <a:buNone/>
            </a:pPr>
            <a:r>
              <a:rPr b="1" i="0" lang="en-US" sz="1100" u="none">
                <a:solidFill>
                  <a:srgbClr val="FFC000"/>
                </a:solidFill>
                <a:latin typeface="Khmer"/>
                <a:ea typeface="Khmer"/>
                <a:cs typeface="Khmer"/>
                <a:sym typeface="Khmer"/>
              </a:rPr>
              <a:t>Preparazione delle PMI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100"/>
              <a:buFont typeface="Khmer"/>
              <a:buNone/>
            </a:pPr>
            <a:r>
              <a:rPr b="1" i="0" lang="en-US" sz="1100" u="none">
                <a:solidFill>
                  <a:srgbClr val="FFC000"/>
                </a:solidFill>
                <a:latin typeface="Khmer"/>
                <a:ea typeface="Khmer"/>
                <a:cs typeface="Khmer"/>
                <a:sym typeface="Khmer"/>
              </a:rPr>
              <a:t> ad affrontare i mercati internazionali: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100"/>
              <a:buFont typeface="Khmer"/>
              <a:buNone/>
            </a:pPr>
            <a:r>
              <a:rPr b="1" i="0" lang="en-US" sz="1100" u="none">
                <a:solidFill>
                  <a:srgbClr val="FFC000"/>
                </a:solidFill>
                <a:latin typeface="Khmer"/>
                <a:ea typeface="Khmer"/>
                <a:cs typeface="Khmer"/>
                <a:sym typeface="Khmer"/>
              </a:rPr>
              <a:t> i punti S.E.I. </a:t>
            </a:r>
            <a:endParaRPr/>
          </a:p>
        </p:txBody>
      </p:sp>
      <p:pic>
        <p:nvPicPr>
          <p:cNvPr id="472" name="Google Shape;47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5900" y="2636837"/>
            <a:ext cx="1949450" cy="1704975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28"/>
          <p:cNvSpPr txBox="1"/>
          <p:nvPr/>
        </p:nvSpPr>
        <p:spPr>
          <a:xfrm>
            <a:off x="3779837" y="987425"/>
            <a:ext cx="4752975" cy="3241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284162" lvl="0" marL="28575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Khmer"/>
              <a:buNone/>
            </a:pPr>
            <a:r>
              <a:rPr b="1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Accompagnamento permanente alle PMI verso i mercati esteri </a:t>
            </a:r>
            <a:endParaRPr b="1" i="0" sz="1000" u="none">
              <a:solidFill>
                <a:srgbClr val="00000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284162" lvl="0" marL="28575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>
              <a:solidFill>
                <a:srgbClr val="00000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284162" lvl="0" marL="2857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1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Scouting</a:t>
            </a: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 di aziende esportatrici </a:t>
            </a:r>
            <a:endParaRPr/>
          </a:p>
          <a:p>
            <a:pPr indent="-284162" lvl="0" marL="2857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Servizi di </a:t>
            </a:r>
            <a:r>
              <a:rPr b="1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valutazione online e offline della potenzialità per l’export</a:t>
            </a:r>
            <a:endParaRPr/>
          </a:p>
          <a:p>
            <a:pPr indent="-284162" lvl="0" marL="2857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Servizi di </a:t>
            </a:r>
            <a:r>
              <a:rPr b="1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informazione e orientamento </a:t>
            </a: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ai mercati</a:t>
            </a:r>
            <a:endParaRPr/>
          </a:p>
          <a:p>
            <a:pPr indent="-284162" lvl="0" marL="2857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Percorsi di assistenza personalizzati (</a:t>
            </a:r>
            <a:r>
              <a:rPr b="1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piani export kick-off</a:t>
            </a: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) per l’accompagnamento all’estero</a:t>
            </a:r>
            <a:endParaRPr/>
          </a:p>
          <a:p>
            <a:pPr indent="-284162" lvl="0" marL="2857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1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Bando Internazionalizzazione 2021 </a:t>
            </a: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per sostenere l’utilizzo di servizi integrati all’export</a:t>
            </a:r>
            <a:endParaRPr/>
          </a:p>
          <a:p>
            <a:pPr indent="-284162" lvl="0" marL="2857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Progetto con </a:t>
            </a:r>
            <a:r>
              <a:rPr b="1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Camera di Commercio Italiana per la Svizzera</a:t>
            </a: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: incontri B2B digitali per imprese del settore agroalimentare</a:t>
            </a:r>
            <a:endParaRPr/>
          </a:p>
          <a:p>
            <a:pPr indent="-284162" lvl="0" marL="2857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✔"/>
            </a:pP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Innovazione nel processo della documentazione per l’estero: attivazione </a:t>
            </a:r>
            <a:r>
              <a:rPr b="1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stampa in azienda </a:t>
            </a:r>
            <a:r>
              <a:rPr b="0" i="0" lang="en-US" sz="10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dei certificati di origine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9"/>
          <p:cNvSpPr txBox="1"/>
          <p:nvPr>
            <p:ph type="title"/>
          </p:nvPr>
        </p:nvSpPr>
        <p:spPr>
          <a:xfrm>
            <a:off x="1044575" y="742950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i="0" lang="en-US" sz="32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Internazionalizzazione</a:t>
            </a:r>
            <a:endParaRPr/>
          </a:p>
        </p:txBody>
      </p:sp>
      <p:grpSp>
        <p:nvGrpSpPr>
          <p:cNvPr id="479" name="Google Shape;479;p29"/>
          <p:cNvGrpSpPr/>
          <p:nvPr/>
        </p:nvGrpSpPr>
        <p:grpSpPr>
          <a:xfrm>
            <a:off x="603250" y="941387"/>
            <a:ext cx="236537" cy="236538"/>
            <a:chOff x="893105" y="967789"/>
            <a:chExt cx="280839" cy="280855"/>
          </a:xfrm>
        </p:grpSpPr>
        <p:sp>
          <p:nvSpPr>
            <p:cNvPr id="480" name="Google Shape;480;p29"/>
            <p:cNvSpPr/>
            <p:nvPr/>
          </p:nvSpPr>
          <p:spPr>
            <a:xfrm>
              <a:off x="1077055" y="967789"/>
              <a:ext cx="96889" cy="96904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29"/>
            <p:cNvSpPr/>
            <p:nvPr/>
          </p:nvSpPr>
          <p:spPr>
            <a:xfrm>
              <a:off x="955088" y="1047409"/>
              <a:ext cx="168641" cy="168684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29"/>
            <p:cNvSpPr/>
            <p:nvPr/>
          </p:nvSpPr>
          <p:spPr>
            <a:xfrm>
              <a:off x="893105" y="998388"/>
              <a:ext cx="250233" cy="250256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29"/>
            <p:cNvSpPr/>
            <p:nvPr/>
          </p:nvSpPr>
          <p:spPr>
            <a:xfrm>
              <a:off x="925667" y="1017987"/>
              <a:ext cx="168641" cy="168684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29"/>
            <p:cNvSpPr/>
            <p:nvPr/>
          </p:nvSpPr>
          <p:spPr>
            <a:xfrm>
              <a:off x="900175" y="1212930"/>
              <a:ext cx="28646" cy="28651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29"/>
            <p:cNvSpPr/>
            <p:nvPr/>
          </p:nvSpPr>
          <p:spPr>
            <a:xfrm>
              <a:off x="906439" y="1169787"/>
              <a:ext cx="65521" cy="65515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86" name="Google Shape;48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550" y="1614487"/>
            <a:ext cx="2009775" cy="1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29"/>
          <p:cNvSpPr txBox="1"/>
          <p:nvPr/>
        </p:nvSpPr>
        <p:spPr>
          <a:xfrm>
            <a:off x="3998912" y="1708150"/>
            <a:ext cx="37052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400"/>
              <a:buFont typeface="Khmer"/>
              <a:buNone/>
            </a:pPr>
            <a:r>
              <a:rPr b="1" i="0" lang="en-US" sz="2400" u="none">
                <a:solidFill>
                  <a:srgbClr val="FFC000"/>
                </a:solidFill>
                <a:latin typeface="Khmer"/>
                <a:ea typeface="Khmer"/>
                <a:cs typeface="Khmer"/>
                <a:sym typeface="Khmer"/>
              </a:rPr>
              <a:t>Progetto STAY EXPORT</a:t>
            </a:r>
            <a:endParaRPr/>
          </a:p>
        </p:txBody>
      </p:sp>
      <p:sp>
        <p:nvSpPr>
          <p:cNvPr id="488" name="Google Shape;488;p29"/>
          <p:cNvSpPr txBox="1"/>
          <p:nvPr/>
        </p:nvSpPr>
        <p:spPr>
          <a:xfrm>
            <a:off x="3419475" y="1995487"/>
            <a:ext cx="4768800" cy="22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284162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rgbClr val="00206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284162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Khmer"/>
              <a:buNone/>
            </a:pPr>
            <a:r>
              <a:rPr b="1" i="0" lang="en-US" sz="14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10 imprese </a:t>
            </a:r>
            <a:endParaRPr/>
          </a:p>
          <a:p>
            <a:pPr indent="-9144" lvl="0" marL="9144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Khmer"/>
              <a:buNone/>
            </a:pPr>
            <a:r>
              <a:rPr b="0" i="0" lang="en-US" sz="14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aderenti ad apposita Manifestazione di interesse hanno</a:t>
            </a:r>
            <a:r>
              <a:rPr lang="en-US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 </a:t>
            </a:r>
            <a:r>
              <a:rPr b="0" i="0" lang="en-US" sz="14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partecipato ai </a:t>
            </a:r>
            <a:r>
              <a:rPr b="1" i="0" lang="en-US" sz="14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webinar</a:t>
            </a:r>
            <a:r>
              <a:rPr b="0" i="0" lang="en-US" sz="14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 organizzati dalle Camere di Commercio Italiane all’estero e hanno usufruito di servizi di </a:t>
            </a:r>
            <a:r>
              <a:rPr b="1" i="0" lang="en-US" sz="14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mentoring</a:t>
            </a:r>
            <a:r>
              <a:rPr b="0" i="0" lang="en-US" sz="14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 ed </a:t>
            </a:r>
            <a:r>
              <a:rPr b="1" i="0" lang="en-US" sz="14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assistenza specialistica </a:t>
            </a:r>
            <a:r>
              <a:rPr b="0" i="0" lang="en-US" sz="14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erogati dalle Camere.</a:t>
            </a:r>
            <a:endParaRPr/>
          </a:p>
          <a:p>
            <a:pPr indent="-284162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rgbClr val="00206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284162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Khmer"/>
              <a:buNone/>
            </a:pPr>
            <a:r>
              <a:rPr b="1" i="0" lang="en-US" sz="14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Paesi: </a:t>
            </a:r>
            <a:endParaRPr/>
          </a:p>
          <a:p>
            <a:pPr indent="-284162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Khmer"/>
              <a:buNone/>
            </a:pPr>
            <a:r>
              <a:rPr b="0" i="0" lang="en-US" sz="14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Albania, Australia, Belgio, Canada, Danimarca, Francia, Germania, Olanda, Svezia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0"/>
          <p:cNvSpPr txBox="1"/>
          <p:nvPr>
            <p:ph type="title"/>
          </p:nvPr>
        </p:nvSpPr>
        <p:spPr>
          <a:xfrm>
            <a:off x="1044575" y="700087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i="0" lang="en-US" sz="32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Internazionalizzazione</a:t>
            </a:r>
            <a:endParaRPr/>
          </a:p>
        </p:txBody>
      </p:sp>
      <p:grpSp>
        <p:nvGrpSpPr>
          <p:cNvPr id="494" name="Google Shape;494;p30"/>
          <p:cNvGrpSpPr/>
          <p:nvPr/>
        </p:nvGrpSpPr>
        <p:grpSpPr>
          <a:xfrm>
            <a:off x="603250" y="941387"/>
            <a:ext cx="236537" cy="236538"/>
            <a:chOff x="893105" y="967789"/>
            <a:chExt cx="280839" cy="280855"/>
          </a:xfrm>
        </p:grpSpPr>
        <p:sp>
          <p:nvSpPr>
            <p:cNvPr id="495" name="Google Shape;495;p30"/>
            <p:cNvSpPr/>
            <p:nvPr/>
          </p:nvSpPr>
          <p:spPr>
            <a:xfrm>
              <a:off x="1077055" y="967789"/>
              <a:ext cx="96889" cy="96904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30"/>
            <p:cNvSpPr/>
            <p:nvPr/>
          </p:nvSpPr>
          <p:spPr>
            <a:xfrm>
              <a:off x="955088" y="1047409"/>
              <a:ext cx="168641" cy="168684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30"/>
            <p:cNvSpPr/>
            <p:nvPr/>
          </p:nvSpPr>
          <p:spPr>
            <a:xfrm>
              <a:off x="893105" y="998388"/>
              <a:ext cx="250233" cy="250256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30"/>
            <p:cNvSpPr/>
            <p:nvPr/>
          </p:nvSpPr>
          <p:spPr>
            <a:xfrm>
              <a:off x="925667" y="1017987"/>
              <a:ext cx="168641" cy="168684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30"/>
            <p:cNvSpPr/>
            <p:nvPr/>
          </p:nvSpPr>
          <p:spPr>
            <a:xfrm>
              <a:off x="900175" y="1212930"/>
              <a:ext cx="28646" cy="28651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30"/>
            <p:cNvSpPr/>
            <p:nvPr/>
          </p:nvSpPr>
          <p:spPr>
            <a:xfrm>
              <a:off x="906439" y="1169787"/>
              <a:ext cx="65521" cy="65515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1" name="Google Shape;501;p30"/>
          <p:cNvSpPr txBox="1"/>
          <p:nvPr/>
        </p:nvSpPr>
        <p:spPr>
          <a:xfrm>
            <a:off x="773112" y="1652587"/>
            <a:ext cx="3438525" cy="306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30"/>
          <p:cNvSpPr txBox="1"/>
          <p:nvPr/>
        </p:nvSpPr>
        <p:spPr>
          <a:xfrm>
            <a:off x="782637" y="2497137"/>
            <a:ext cx="3295650" cy="1460500"/>
          </a:xfrm>
          <a:prstGeom prst="rect">
            <a:avLst/>
          </a:prstGeom>
          <a:solidFill>
            <a:schemeClr val="accent1"/>
          </a:solidFill>
          <a:ln cap="flat" cmpd="sng" w="255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1" i="0" sz="600" u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Khmer"/>
              <a:buNone/>
            </a:pPr>
            <a:r>
              <a:rPr b="1" i="0" lang="en-US" sz="1100" u="none">
                <a:solidFill>
                  <a:srgbClr val="FFFFFF"/>
                </a:solidFill>
                <a:latin typeface="Khmer"/>
                <a:ea typeface="Khmer"/>
                <a:cs typeface="Khmer"/>
                <a:sym typeface="Khmer"/>
              </a:rPr>
              <a:t>n. 25 imprese reggine selezionate tramite Manifestazione di interesse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>
              <a:solidFill>
                <a:srgbClr val="FFFFFF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Khmer"/>
              <a:buNone/>
            </a:pPr>
            <a:r>
              <a:rPr b="1" i="0" lang="en-US" sz="1100" u="none">
                <a:solidFill>
                  <a:srgbClr val="FFFFFF"/>
                </a:solidFill>
                <a:latin typeface="Khmer"/>
                <a:ea typeface="Khmer"/>
                <a:cs typeface="Khmer"/>
                <a:sym typeface="Khmer"/>
              </a:rPr>
              <a:t>n. 4 buyer svizzeri individuati dalla Camera di commercio italiana in Svizzera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>
              <a:solidFill>
                <a:srgbClr val="FFFFFF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Khmer"/>
              <a:buNone/>
            </a:pPr>
            <a:r>
              <a:rPr b="1" i="0" lang="en-US" sz="1100" u="none">
                <a:solidFill>
                  <a:srgbClr val="FFFFFF"/>
                </a:solidFill>
                <a:latin typeface="Khmer"/>
                <a:ea typeface="Khmer"/>
                <a:cs typeface="Khmer"/>
                <a:sym typeface="Khmer"/>
              </a:rPr>
              <a:t>n. 35 incontri B2B realizzati da remoto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Candara"/>
              <a:buNone/>
            </a:pPr>
            <a:r>
              <a:rPr b="1" i="0" lang="en-US" sz="600" u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n. </a:t>
            </a:r>
            <a:endParaRPr/>
          </a:p>
        </p:txBody>
      </p:sp>
      <p:sp>
        <p:nvSpPr>
          <p:cNvPr id="503" name="Google Shape;503;p30"/>
          <p:cNvSpPr txBox="1"/>
          <p:nvPr/>
        </p:nvSpPr>
        <p:spPr>
          <a:xfrm>
            <a:off x="4211637" y="3076575"/>
            <a:ext cx="3960812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30"/>
          <p:cNvSpPr txBox="1"/>
          <p:nvPr/>
        </p:nvSpPr>
        <p:spPr>
          <a:xfrm>
            <a:off x="4500562" y="3513137"/>
            <a:ext cx="3959225" cy="444500"/>
          </a:xfrm>
          <a:prstGeom prst="rect">
            <a:avLst/>
          </a:prstGeom>
          <a:solidFill>
            <a:schemeClr val="accent1"/>
          </a:solidFill>
          <a:ln cap="flat" cmpd="sng" w="255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1" i="0" sz="600" u="non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Khmer"/>
              <a:buNone/>
            </a:pPr>
            <a:r>
              <a:rPr b="1" i="0" lang="en-US" sz="1100" u="none">
                <a:solidFill>
                  <a:srgbClr val="FFFFFF"/>
                </a:solidFill>
                <a:latin typeface="Khmer"/>
                <a:ea typeface="Khmer"/>
                <a:cs typeface="Khmer"/>
                <a:sym typeface="Khmer"/>
              </a:rPr>
              <a:t>n. 18 imprese aderenti al servizio alla data del 31/12/2021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Candara"/>
              <a:buNone/>
            </a:pPr>
            <a:r>
              <a:rPr b="1" i="0" lang="en-US" sz="600" u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n. </a:t>
            </a:r>
            <a:endParaRPr/>
          </a:p>
        </p:txBody>
      </p:sp>
      <p:sp>
        <p:nvSpPr>
          <p:cNvPr id="505" name="Google Shape;505;p30"/>
          <p:cNvSpPr txBox="1"/>
          <p:nvPr/>
        </p:nvSpPr>
        <p:spPr>
          <a:xfrm>
            <a:off x="4427537" y="1708150"/>
            <a:ext cx="4032250" cy="1754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200"/>
              <a:buFont typeface="Khmer"/>
              <a:buNone/>
            </a:pPr>
            <a:r>
              <a:rPr b="1" i="0" lang="en-US" sz="12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Attivazione della funzionalità della Stampa in Azienda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200"/>
              <a:buFont typeface="Khmer"/>
              <a:buNone/>
            </a:pPr>
            <a:r>
              <a:rPr b="0" i="0" lang="en-US" sz="12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che consente alle imprese che richiedono documentazione per l’estero (certificati di origine, visti), oltre ad inviare la pratica telematica, anche di ricevere il certificato in formato telematico e stamparlo direttamente sui formulari cartacei consegnati dalla Camera, con evidenti vantaggi per le imprese in termini di tempi e di costi.</a:t>
            </a:r>
            <a:endParaRPr/>
          </a:p>
        </p:txBody>
      </p:sp>
      <p:sp>
        <p:nvSpPr>
          <p:cNvPr id="506" name="Google Shape;506;p30"/>
          <p:cNvSpPr txBox="1"/>
          <p:nvPr/>
        </p:nvSpPr>
        <p:spPr>
          <a:xfrm>
            <a:off x="747712" y="1708150"/>
            <a:ext cx="33305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200"/>
              <a:buFont typeface="Khmer"/>
              <a:buNone/>
            </a:pPr>
            <a:r>
              <a:rPr b="1" i="0" lang="en-US" sz="12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Promozione del settore agroalimentare sul mercato elvetico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31"/>
          <p:cNvSpPr txBox="1"/>
          <p:nvPr>
            <p:ph type="title"/>
          </p:nvPr>
        </p:nvSpPr>
        <p:spPr>
          <a:xfrm>
            <a:off x="1116012" y="700087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i="0" lang="en-US" sz="32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 Bando Internazionalizzazione 2021</a:t>
            </a:r>
            <a:endParaRPr/>
          </a:p>
        </p:txBody>
      </p:sp>
      <p:grpSp>
        <p:nvGrpSpPr>
          <p:cNvPr id="512" name="Google Shape;512;p31"/>
          <p:cNvGrpSpPr/>
          <p:nvPr/>
        </p:nvGrpSpPr>
        <p:grpSpPr>
          <a:xfrm>
            <a:off x="603250" y="941387"/>
            <a:ext cx="236537" cy="236538"/>
            <a:chOff x="893105" y="967789"/>
            <a:chExt cx="280839" cy="280855"/>
          </a:xfrm>
        </p:grpSpPr>
        <p:sp>
          <p:nvSpPr>
            <p:cNvPr id="513" name="Google Shape;513;p31"/>
            <p:cNvSpPr/>
            <p:nvPr/>
          </p:nvSpPr>
          <p:spPr>
            <a:xfrm>
              <a:off x="1077055" y="967789"/>
              <a:ext cx="96889" cy="96904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31"/>
            <p:cNvSpPr/>
            <p:nvPr/>
          </p:nvSpPr>
          <p:spPr>
            <a:xfrm>
              <a:off x="955088" y="1047409"/>
              <a:ext cx="168641" cy="168684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31"/>
            <p:cNvSpPr/>
            <p:nvPr/>
          </p:nvSpPr>
          <p:spPr>
            <a:xfrm>
              <a:off x="893105" y="998388"/>
              <a:ext cx="250233" cy="250256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31"/>
            <p:cNvSpPr/>
            <p:nvPr/>
          </p:nvSpPr>
          <p:spPr>
            <a:xfrm>
              <a:off x="925667" y="1017987"/>
              <a:ext cx="168641" cy="168684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31"/>
            <p:cNvSpPr/>
            <p:nvPr/>
          </p:nvSpPr>
          <p:spPr>
            <a:xfrm>
              <a:off x="900175" y="1212930"/>
              <a:ext cx="28646" cy="28651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31"/>
            <p:cNvSpPr/>
            <p:nvPr/>
          </p:nvSpPr>
          <p:spPr>
            <a:xfrm>
              <a:off x="906439" y="1169787"/>
              <a:ext cx="65521" cy="65515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9" name="Google Shape;519;p31"/>
          <p:cNvSpPr txBox="1"/>
          <p:nvPr/>
        </p:nvSpPr>
        <p:spPr>
          <a:xfrm>
            <a:off x="773112" y="1652587"/>
            <a:ext cx="3438525" cy="306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31"/>
          <p:cNvSpPr txBox="1"/>
          <p:nvPr/>
        </p:nvSpPr>
        <p:spPr>
          <a:xfrm>
            <a:off x="4211637" y="3076575"/>
            <a:ext cx="3960812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31"/>
          <p:cNvSpPr txBox="1"/>
          <p:nvPr/>
        </p:nvSpPr>
        <p:spPr>
          <a:xfrm>
            <a:off x="684212" y="1419225"/>
            <a:ext cx="7775575" cy="3046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Khmer"/>
              <a:buNone/>
            </a:pPr>
            <a:r>
              <a:rPr b="1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Finalità:</a:t>
            </a:r>
            <a:r>
              <a:rPr b="0" i="0" lang="en-US" sz="12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 </a:t>
            </a:r>
            <a:r>
              <a:rPr b="0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sostenere il ricorso a servizi o soluzioni finalizzate ad avviare o rafforzare la presenza all’estero delle MPMI ed incrementare la consapevolezza e l’utilizzo delle possibili soluzioni offerte dal digitale a sostegno dell’export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00206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Khmer"/>
              <a:buNone/>
            </a:pPr>
            <a:r>
              <a:rPr b="1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Interventi ammissibili: </a:t>
            </a:r>
            <a:r>
              <a:rPr b="0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servizi di orientamento specialistico e assistenza manageriale, potenziamento degli strumenti promozionali e di marketing in lingua straniera, certificazioni di prodotto necessarie all’esportazione, protezione del marchio dell’impresa all’estero, sviluppo di canali e strumenti di promozione all’estero quali incontri B2B, presenza su piattaforme di marketplace internazionali, siti in lingua estera, partecipazione a fiere ed eventi.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00000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Khmer"/>
              <a:buNone/>
            </a:pPr>
            <a:r>
              <a:rPr b="1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Importo del contributo: </a:t>
            </a:r>
            <a:r>
              <a:rPr b="0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70% delle spese ammissibili fino ad un massimo di € 3.500, oltre a € 200 di premialità per le imprese in possesso del rating di legalità.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00000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Khmer"/>
              <a:buNone/>
            </a:pPr>
            <a:r>
              <a:rPr b="1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N. Domande presentate: 24                                          N. Domande finanziate: 19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>
              <a:solidFill>
                <a:srgbClr val="00206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Khmer"/>
              <a:buNone/>
            </a:pPr>
            <a:r>
              <a:rPr b="1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 Risorse concesse: € 55.791,52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32"/>
          <p:cNvSpPr txBox="1"/>
          <p:nvPr>
            <p:ph type="ctrTitle"/>
          </p:nvPr>
        </p:nvSpPr>
        <p:spPr>
          <a:xfrm>
            <a:off x="2430462" y="962025"/>
            <a:ext cx="5813425" cy="6683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i="0" lang="en-US" sz="3200" u="none">
                <a:solidFill>
                  <a:srgbClr val="00B0F0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REGGIO CALABRIA EXPORT</a:t>
            </a:r>
            <a:endParaRPr/>
          </a:p>
        </p:txBody>
      </p:sp>
      <p:pic>
        <p:nvPicPr>
          <p:cNvPr id="527" name="Google Shape;52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312" y="1998662"/>
            <a:ext cx="1727200" cy="1154112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32"/>
          <p:cNvSpPr txBox="1"/>
          <p:nvPr/>
        </p:nvSpPr>
        <p:spPr>
          <a:xfrm>
            <a:off x="2339975" y="1635125"/>
            <a:ext cx="5976900" cy="24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284162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400"/>
              <a:buFont typeface="Khmer"/>
              <a:buNone/>
            </a:pPr>
            <a:r>
              <a:rPr b="1" i="0" lang="en-US" sz="14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Reggio Calabria Export</a:t>
            </a:r>
            <a:r>
              <a:rPr b="0" i="0" lang="en-US" sz="14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 è il </a:t>
            </a:r>
            <a:r>
              <a:rPr b="1" i="0" lang="en-US" sz="14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sito-vetrina</a:t>
            </a:r>
            <a:r>
              <a:rPr b="0" i="0" lang="en-US" sz="14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 </a:t>
            </a:r>
            <a:endParaRPr/>
          </a:p>
          <a:p>
            <a:pPr indent="-284162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400"/>
              <a:buFont typeface="Khmer"/>
              <a:buNone/>
            </a:pPr>
            <a:r>
              <a:rPr b="0" i="0" lang="en-US" sz="14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in italiano e inglese dedicato alle imprese che vogliono affacciarsi sui mercati internazionali.</a:t>
            </a:r>
            <a:endParaRPr/>
          </a:p>
          <a:p>
            <a:pPr indent="-284162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400"/>
              <a:buFont typeface="Khmer"/>
              <a:buNone/>
            </a:pPr>
            <a:r>
              <a:rPr b="0" i="0" lang="en-US" sz="14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 </a:t>
            </a:r>
            <a:endParaRPr/>
          </a:p>
          <a:p>
            <a:pPr indent="-284162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400"/>
              <a:buFont typeface="Khmer"/>
              <a:buNone/>
            </a:pPr>
            <a:r>
              <a:rPr b="0" i="0" lang="en-US" sz="14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Attraverso il sito le imprese possono presentare direttamente ai potenziali partner commerciali internazionali i propri prodotti e servizi, </a:t>
            </a:r>
            <a:endParaRPr/>
          </a:p>
          <a:p>
            <a:pPr indent="-284162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400"/>
              <a:buFont typeface="Khmer"/>
              <a:buNone/>
            </a:pPr>
            <a:r>
              <a:rPr b="0" i="0" lang="en-US" sz="14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anche con l’utilizzo di immagini e video aziendali.</a:t>
            </a:r>
            <a:endParaRPr/>
          </a:p>
          <a:p>
            <a:pPr indent="-284162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284162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Noto Sans Symbols"/>
              <a:buChar char="✔"/>
            </a:pPr>
            <a:r>
              <a:rPr b="0" i="0" lang="en-US" sz="14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n. </a:t>
            </a:r>
            <a:r>
              <a:rPr b="1" i="0" lang="en-US" sz="14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80 imprese </a:t>
            </a:r>
            <a:r>
              <a:rPr b="0" i="0" lang="en-US" sz="14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reggine appartenenti a vari settori </a:t>
            </a:r>
            <a:endParaRPr/>
          </a:p>
          <a:p>
            <a:pPr indent="-284162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400"/>
              <a:buFont typeface="Khmer"/>
              <a:buNone/>
            </a:pPr>
            <a:r>
              <a:rPr lang="en-US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hanno richiesto la registrazione al sito</a:t>
            </a:r>
            <a:r>
              <a:rPr b="0" i="0" lang="en-US" sz="14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</p:txBody>
      </p:sp>
      <p:sp>
        <p:nvSpPr>
          <p:cNvPr id="529" name="Google Shape;529;p32"/>
          <p:cNvSpPr txBox="1"/>
          <p:nvPr/>
        </p:nvSpPr>
        <p:spPr>
          <a:xfrm>
            <a:off x="3203575" y="4011612"/>
            <a:ext cx="4303712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Khmer"/>
              <a:buNone/>
            </a:pPr>
            <a:r>
              <a:rPr b="1" i="0" lang="en-US" sz="2400" u="none">
                <a:solidFill>
                  <a:schemeClr val="lt1"/>
                </a:solidFill>
                <a:latin typeface="Khmer"/>
                <a:ea typeface="Khmer"/>
                <a:cs typeface="Khmer"/>
                <a:sym typeface="Khmer"/>
              </a:rPr>
              <a:t>www.reggiocalabriaexport.it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4" name="Google Shape;534;p33"/>
          <p:cNvGrpSpPr/>
          <p:nvPr/>
        </p:nvGrpSpPr>
        <p:grpSpPr>
          <a:xfrm>
            <a:off x="574675" y="2463800"/>
            <a:ext cx="239712" cy="173037"/>
            <a:chOff x="899519" y="2804199"/>
            <a:chExt cx="285421" cy="207143"/>
          </a:xfrm>
        </p:grpSpPr>
        <p:sp>
          <p:nvSpPr>
            <p:cNvPr id="535" name="Google Shape;535;p33"/>
            <p:cNvSpPr/>
            <p:nvPr/>
          </p:nvSpPr>
          <p:spPr>
            <a:xfrm>
              <a:off x="899519" y="2804199"/>
              <a:ext cx="285421" cy="207143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33"/>
            <p:cNvSpPr/>
            <p:nvPr/>
          </p:nvSpPr>
          <p:spPr>
            <a:xfrm>
              <a:off x="924027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33"/>
            <p:cNvSpPr/>
            <p:nvPr/>
          </p:nvSpPr>
          <p:spPr>
            <a:xfrm>
              <a:off x="1124438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33"/>
            <p:cNvSpPr/>
            <p:nvPr/>
          </p:nvSpPr>
          <p:spPr>
            <a:xfrm>
              <a:off x="990831" y="2805383"/>
              <a:ext cx="50216" cy="181062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33"/>
            <p:cNvSpPr/>
            <p:nvPr/>
          </p:nvSpPr>
          <p:spPr>
            <a:xfrm>
              <a:off x="1057635" y="2851248"/>
              <a:ext cx="50216" cy="135196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0" name="Google Shape;540;p33"/>
          <p:cNvSpPr txBox="1"/>
          <p:nvPr/>
        </p:nvSpPr>
        <p:spPr>
          <a:xfrm>
            <a:off x="1330325" y="1123950"/>
            <a:ext cx="2325687" cy="11604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400"/>
              <a:buFont typeface="Khmer"/>
              <a:buNone/>
            </a:pPr>
            <a:r>
              <a:rPr b="1" i="0" lang="en-US" sz="14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PROGETTI A VALERE SULLA MAGGIORAZIONE 20% DIRITTO ANNUALE </a:t>
            </a:r>
            <a:endParaRPr/>
          </a:p>
        </p:txBody>
      </p:sp>
      <p:sp>
        <p:nvSpPr>
          <p:cNvPr id="541" name="Google Shape;541;p33"/>
          <p:cNvSpPr txBox="1"/>
          <p:nvPr/>
        </p:nvSpPr>
        <p:spPr>
          <a:xfrm>
            <a:off x="1187450" y="1771650"/>
            <a:ext cx="2592387" cy="11604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100"/>
              <a:buFont typeface="Calibri"/>
              <a:buNone/>
            </a:pPr>
            <a:r>
              <a:rPr b="1" i="0" lang="en-US" sz="1100" u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Prevenzione Crisi d’impresa e supporto finanziario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100" u="non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2" name="Google Shape;54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7975" y="2540000"/>
            <a:ext cx="1811337" cy="1811337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33"/>
          <p:cNvSpPr txBox="1"/>
          <p:nvPr/>
        </p:nvSpPr>
        <p:spPr>
          <a:xfrm>
            <a:off x="3851275" y="1058862"/>
            <a:ext cx="4680000" cy="3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Khmer"/>
              <a:buNone/>
            </a:pPr>
            <a:r>
              <a:rPr b="0" i="0" lang="en-US" sz="11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Il progetto avviato nell’ambito della </a:t>
            </a:r>
            <a:r>
              <a:rPr b="1" i="0" lang="en-US" sz="1100" u="none">
                <a:solidFill>
                  <a:srgbClr val="31859C"/>
                </a:solidFill>
                <a:latin typeface="Khmer"/>
                <a:ea typeface="Khmer"/>
                <a:cs typeface="Khmer"/>
                <a:sym typeface="Khmer"/>
              </a:rPr>
              <a:t>“Prevenzione della crisi d'impresa e il supporto finanziario”</a:t>
            </a:r>
            <a:r>
              <a:rPr b="1" i="0" lang="en-US" sz="11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 - </a:t>
            </a:r>
            <a:r>
              <a:rPr b="0" i="0" lang="en-US" sz="11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interamente gratuito per le micro, piccole e medie imprese, cooperative e consorzi, operanti sul territorio metropolitano di Reggio Calabria -</a:t>
            </a:r>
            <a:r>
              <a:rPr lang="en-US" sz="1100">
                <a:latin typeface="Khmer"/>
                <a:ea typeface="Khmer"/>
                <a:cs typeface="Khmer"/>
                <a:sym typeface="Khmer"/>
              </a:rPr>
              <a:t> si propone di accostare ai servizi istituzionali già in essere e forniti dalla Camera di Commercio per una composizione della crisi d'impresa, una serie di attività propedeutiche e di affiancamento finalizzate a rendere maggiormente consapevoli le imprese rispetto ai nuovi strumenti di allerta finanziaria e, contestualmente, a favorire una maggiore diffusione della cultura finanziaria - specie tra le PMI - ed una visione più integrata delle diverse problematiche aziendali.</a:t>
            </a:r>
            <a:endParaRPr sz="1200">
              <a:highlight>
                <a:srgbClr val="FFFF00"/>
              </a:highlight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Khmer"/>
              <a:buNone/>
            </a:pPr>
            <a:r>
              <a:t/>
            </a:r>
            <a:endParaRPr sz="1100"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Khmer"/>
              <a:buNone/>
            </a:pPr>
            <a:r>
              <a:rPr b="0" i="0" lang="en-US" sz="11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La Camera ha effettuato tutte le attività previste per l’annualità 2021: </a:t>
            </a:r>
            <a:endParaRPr/>
          </a:p>
          <a:p>
            <a:pPr indent="-6985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</a:pPr>
            <a:r>
              <a:rPr b="0" i="0" lang="en-US" sz="11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affidamento del servizio</a:t>
            </a:r>
            <a:endParaRPr/>
          </a:p>
          <a:p>
            <a:pPr indent="-6985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</a:pPr>
            <a:r>
              <a:rPr b="0" i="0" lang="en-US" sz="11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pubblicazione della manifestazione di interesse</a:t>
            </a:r>
            <a:endParaRPr/>
          </a:p>
          <a:p>
            <a:pPr indent="-6985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</a:pPr>
            <a:r>
              <a:rPr b="0" i="0" lang="en-US" sz="1100" u="none">
                <a:solidFill>
                  <a:srgbClr val="000000"/>
                </a:solidFill>
                <a:latin typeface="Khmer"/>
                <a:ea typeface="Khmer"/>
                <a:cs typeface="Khmer"/>
                <a:sym typeface="Khmer"/>
              </a:rPr>
              <a:t>realizzazione pagina dedicata sul sito camerale</a:t>
            </a:r>
            <a:endParaRPr b="0" i="0" sz="1100" u="none">
              <a:solidFill>
                <a:srgbClr val="00000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6985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Khmer"/>
              <a:buChar char="✔"/>
            </a:pPr>
            <a:r>
              <a:rPr lang="en-US" sz="1100">
                <a:latin typeface="Khmer"/>
                <a:ea typeface="Khmer"/>
                <a:cs typeface="Khmer"/>
                <a:sym typeface="Khmer"/>
              </a:rPr>
              <a:t>realizzazione di 2 webinar per le imprese ed il personale camerale sul tema dell'analisi finanziaria e della individuazione degli strumenti per la rilevazione precoce della crisi</a:t>
            </a:r>
            <a:endParaRPr sz="11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8" name="Google Shape;548;p34"/>
          <p:cNvGrpSpPr/>
          <p:nvPr/>
        </p:nvGrpSpPr>
        <p:grpSpPr>
          <a:xfrm>
            <a:off x="608012" y="2484437"/>
            <a:ext cx="241300" cy="174625"/>
            <a:chOff x="899519" y="2804199"/>
            <a:chExt cx="285421" cy="207143"/>
          </a:xfrm>
        </p:grpSpPr>
        <p:sp>
          <p:nvSpPr>
            <p:cNvPr id="549" name="Google Shape;549;p34"/>
            <p:cNvSpPr/>
            <p:nvPr/>
          </p:nvSpPr>
          <p:spPr>
            <a:xfrm>
              <a:off x="899519" y="2804199"/>
              <a:ext cx="285421" cy="207143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34"/>
            <p:cNvSpPr/>
            <p:nvPr/>
          </p:nvSpPr>
          <p:spPr>
            <a:xfrm>
              <a:off x="924027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34"/>
            <p:cNvSpPr/>
            <p:nvPr/>
          </p:nvSpPr>
          <p:spPr>
            <a:xfrm>
              <a:off x="1124438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34"/>
            <p:cNvSpPr/>
            <p:nvPr/>
          </p:nvSpPr>
          <p:spPr>
            <a:xfrm>
              <a:off x="990831" y="2805383"/>
              <a:ext cx="50216" cy="181062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34"/>
            <p:cNvSpPr/>
            <p:nvPr/>
          </p:nvSpPr>
          <p:spPr>
            <a:xfrm>
              <a:off x="1057635" y="2851248"/>
              <a:ext cx="50216" cy="135196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4" name="Google Shape;554;p34"/>
          <p:cNvSpPr txBox="1"/>
          <p:nvPr/>
        </p:nvSpPr>
        <p:spPr>
          <a:xfrm>
            <a:off x="1042987" y="1255712"/>
            <a:ext cx="3060700" cy="6683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600"/>
              <a:buFont typeface="Khmer"/>
              <a:buNone/>
            </a:pPr>
            <a:r>
              <a:rPr b="1" i="0" lang="en-US" sz="16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INFORMAZIONE ECONOMICA</a:t>
            </a:r>
            <a:endParaRPr/>
          </a:p>
        </p:txBody>
      </p:sp>
      <p:sp>
        <p:nvSpPr>
          <p:cNvPr id="555" name="Google Shape;555;p34"/>
          <p:cNvSpPr txBox="1"/>
          <p:nvPr/>
        </p:nvSpPr>
        <p:spPr>
          <a:xfrm>
            <a:off x="4217987" y="1150937"/>
            <a:ext cx="4319587" cy="2860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284162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Noto Sans Symbols"/>
              <a:buChar char="✔"/>
            </a:pPr>
            <a:r>
              <a:rPr b="0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N. 18 report relativi ai Cruscotti trimestrali sulle imprese</a:t>
            </a:r>
            <a:endParaRPr/>
          </a:p>
          <a:p>
            <a:pPr indent="-207961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>
              <a:solidFill>
                <a:srgbClr val="00206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284162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Noto Sans Symbols"/>
              <a:buChar char="✔"/>
            </a:pPr>
            <a:r>
              <a:rPr b="0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N. 10 note nell’ambito della Newsletter periodica sui principali temi di interesse socio-economico</a:t>
            </a:r>
            <a:endParaRPr/>
          </a:p>
          <a:p>
            <a:pPr indent="-284162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00206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284162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Noto Sans Symbols"/>
              <a:buChar char="✔"/>
            </a:pPr>
            <a:r>
              <a:rPr b="0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Rapporto 2021 sull’andamento dell’economia nella Città Metropolitana di Reggio Calabria</a:t>
            </a:r>
            <a:endParaRPr/>
          </a:p>
          <a:p>
            <a:pPr indent="-284162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rgbClr val="00206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284162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Noto Sans Symbols"/>
              <a:buChar char="✔"/>
            </a:pPr>
            <a:r>
              <a:rPr b="0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Osservatorio Excelsior: pubblicati report, bollettini e tavole statistiche per un totale di n. 22 pubblicazioni</a:t>
            </a:r>
            <a:endParaRPr/>
          </a:p>
          <a:p>
            <a:pPr indent="-207961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>
              <a:solidFill>
                <a:srgbClr val="00206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284162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Noto Sans Symbols"/>
              <a:buChar char="✔"/>
            </a:pPr>
            <a:r>
              <a:rPr b="0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Altre attività: supporto alla rete Sistan, partecipazione alla Commissione per la rilevazione dei prezzi al consumo e al Comitato per l’osservatorio del mercato immobiliare</a:t>
            </a:r>
            <a:endParaRPr/>
          </a:p>
        </p:txBody>
      </p:sp>
      <p:pic>
        <p:nvPicPr>
          <p:cNvPr id="556" name="Google Shape;55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2987" y="2139950"/>
            <a:ext cx="3060700" cy="11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1" name="Google Shape;561;p35"/>
          <p:cNvGrpSpPr/>
          <p:nvPr/>
        </p:nvGrpSpPr>
        <p:grpSpPr>
          <a:xfrm>
            <a:off x="711200" y="484187"/>
            <a:ext cx="7721600" cy="4108450"/>
            <a:chOff x="638138" y="467100"/>
            <a:chExt cx="7867750" cy="4194000"/>
          </a:xfrm>
        </p:grpSpPr>
        <p:cxnSp>
          <p:nvCxnSpPr>
            <p:cNvPr id="562" name="Google Shape;562;p35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63" name="Google Shape;563;p35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64" name="Google Shape;564;p35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65" name="Google Shape;565;p35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66" name="Google Shape;566;p35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67" name="Google Shape;567;p35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68" name="Google Shape;568;p35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69" name="Google Shape;569;p35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0" name="Google Shape;570;p35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1" name="Google Shape;571;p35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2" name="Google Shape;572;p35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3" name="Google Shape;573;p35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4" name="Google Shape;574;p35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5" name="Google Shape;575;p35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6" name="Google Shape;576;p35"/>
            <p:cNvCxnSpPr/>
            <p:nvPr/>
          </p:nvCxnSpPr>
          <p:spPr>
            <a:xfrm>
              <a:off x="31044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7" name="Google Shape;577;p35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8" name="Google Shape;578;p35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79" name="Google Shape;579;p35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0" name="Google Shape;580;p35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1" name="Google Shape;581;p35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2" name="Google Shape;582;p35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3" name="Google Shape;583;p35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4" name="Google Shape;584;p35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5" name="Google Shape;585;p35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6" name="Google Shape;586;p35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7" name="Google Shape;587;p35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8" name="Google Shape;588;p35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9" name="Google Shape;589;p35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90" name="Google Shape;590;p35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91" name="Google Shape;591;p35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92" name="Google Shape;592;p35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93" name="Google Shape;593;p35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94" name="Google Shape;594;p35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95" name="Google Shape;595;p35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96" name="Google Shape;596;p35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97" name="Google Shape;597;p35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98" name="Google Shape;598;p35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99" name="Google Shape;599;p35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00" name="Google Shape;600;p35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01" name="Google Shape;601;p35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02" name="Google Shape;602;p35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03" name="Google Shape;603;p35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04" name="Google Shape;604;p35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05" name="Google Shape;605;p35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06" name="Google Shape;606;p35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07" name="Google Shape;607;p35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608" name="Google Shape;608;p35"/>
          <p:cNvGrpSpPr/>
          <p:nvPr/>
        </p:nvGrpSpPr>
        <p:grpSpPr>
          <a:xfrm>
            <a:off x="4572000" y="-1372039"/>
            <a:ext cx="0" cy="7901865"/>
            <a:chOff x="2564088" y="-1454526"/>
            <a:chExt cx="0" cy="8052239"/>
          </a:xfrm>
        </p:grpSpPr>
        <p:cxnSp>
          <p:nvCxnSpPr>
            <p:cNvPr id="609" name="Google Shape;609;p35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10" name="Google Shape;610;p35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11" name="Google Shape;611;p35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12" name="Google Shape;612;p35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13" name="Google Shape;613;p35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14" name="Google Shape;614;p35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15" name="Google Shape;615;p35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16" name="Google Shape;616;p35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17" name="Google Shape;617;p35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18" name="Google Shape;618;p35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19" name="Google Shape;619;p35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20" name="Google Shape;620;p35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21" name="Google Shape;621;p35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22" name="Google Shape;622;p35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23" name="Google Shape;623;p35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24" name="Google Shape;624;p35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25" name="Google Shape;625;p35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26" name="Google Shape;626;p35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27" name="Google Shape;627;p35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28" name="Google Shape;628;p35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29" name="Google Shape;629;p35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30" name="Google Shape;630;p35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cxnSp>
        <p:nvCxnSpPr>
          <p:cNvPr id="631" name="Google Shape;631;p35"/>
          <p:cNvCxnSpPr/>
          <p:nvPr/>
        </p:nvCxnSpPr>
        <p:spPr>
          <a:xfrm>
            <a:off x="4572000" y="523875"/>
            <a:ext cx="0" cy="410845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triangle"/>
            <a:tailEnd len="sm" w="sm" type="triangle"/>
          </a:ln>
        </p:spPr>
      </p:cxnSp>
      <p:cxnSp>
        <p:nvCxnSpPr>
          <p:cNvPr id="632" name="Google Shape;632;p35"/>
          <p:cNvCxnSpPr/>
          <p:nvPr/>
        </p:nvCxnSpPr>
        <p:spPr>
          <a:xfrm>
            <a:off x="523875" y="2578100"/>
            <a:ext cx="809625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triangle"/>
            <a:tailEnd len="sm" w="sm" type="triangle"/>
          </a:ln>
        </p:spPr>
      </p:cxnSp>
      <p:sp>
        <p:nvSpPr>
          <p:cNvPr id="633" name="Google Shape;633;p35"/>
          <p:cNvSpPr txBox="1"/>
          <p:nvPr/>
        </p:nvSpPr>
        <p:spPr>
          <a:xfrm>
            <a:off x="3940175" y="4795837"/>
            <a:ext cx="1263650" cy="16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Red Hat Text"/>
              <a:buNone/>
            </a:pPr>
            <a:r>
              <a:rPr b="0" i="0" lang="en-US" sz="800" u="non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LOW VALUE 2</a:t>
            </a:r>
            <a:endParaRPr/>
          </a:p>
        </p:txBody>
      </p:sp>
      <p:sp>
        <p:nvSpPr>
          <p:cNvPr id="634" name="Google Shape;634;p35"/>
          <p:cNvSpPr txBox="1"/>
          <p:nvPr/>
        </p:nvSpPr>
        <p:spPr>
          <a:xfrm>
            <a:off x="4470400" y="692150"/>
            <a:ext cx="3895725" cy="1754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381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Khmer"/>
              <a:buNone/>
            </a:pPr>
            <a:r>
              <a:rPr b="1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Bando Certificazioni 2021: </a:t>
            </a:r>
            <a:r>
              <a:rPr b="0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n. 3 imprese beneficiarie per un contributo totale di € 8.750,00</a:t>
            </a:r>
            <a:endParaRPr/>
          </a:p>
          <a:p>
            <a:pPr indent="0" lvl="0" marL="381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>
              <a:solidFill>
                <a:srgbClr val="00206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381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Khmer"/>
              <a:buNone/>
            </a:pPr>
            <a:r>
              <a:rPr b="1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Bando per l'efficientamento energetico e/o idrico: </a:t>
            </a:r>
            <a:r>
              <a:rPr b="0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n. 16 imprese beneficiarie per un importo totale di contributi pari a € 37.978,59</a:t>
            </a:r>
            <a:endParaRPr/>
          </a:p>
          <a:p>
            <a:pPr indent="0" lvl="0" marL="381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>
              <a:solidFill>
                <a:srgbClr val="00206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381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Khmer"/>
              <a:buNone/>
            </a:pPr>
            <a:r>
              <a:rPr b="1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Sportello Ambiente /Sportello Energia: </a:t>
            </a:r>
            <a:r>
              <a:rPr b="0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n. 33 imprese assistite</a:t>
            </a:r>
            <a:endParaRPr/>
          </a:p>
        </p:txBody>
      </p:sp>
      <p:pic>
        <p:nvPicPr>
          <p:cNvPr id="635" name="Google Shape;63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1950" y="2716212"/>
            <a:ext cx="1787525" cy="1792287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35"/>
          <p:cNvSpPr txBox="1"/>
          <p:nvPr>
            <p:ph idx="4294967295" type="title"/>
          </p:nvPr>
        </p:nvSpPr>
        <p:spPr>
          <a:xfrm>
            <a:off x="882650" y="1103312"/>
            <a:ext cx="3354387" cy="466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AMBIENTE E ENERGIA</a:t>
            </a:r>
            <a:endParaRPr/>
          </a:p>
        </p:txBody>
      </p:sp>
      <p:sp>
        <p:nvSpPr>
          <p:cNvPr id="637" name="Google Shape;637;p35"/>
          <p:cNvSpPr txBox="1"/>
          <p:nvPr/>
        </p:nvSpPr>
        <p:spPr>
          <a:xfrm>
            <a:off x="4403725" y="2633662"/>
            <a:ext cx="4029075" cy="1954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381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Khmer"/>
              <a:buNone/>
            </a:pPr>
            <a:r>
              <a:rPr b="1" i="0" lang="en-US" sz="11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I Seminari:</a:t>
            </a:r>
            <a:endParaRPr/>
          </a:p>
          <a:p>
            <a:pPr indent="-69850" lvl="0" marL="381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</a:pPr>
            <a:r>
              <a:rPr b="0" i="0" lang="en-US" sz="11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Eco design: processi e strumenti per ridurre al minimo l'impatto ambientale delle produzioni</a:t>
            </a:r>
            <a:endParaRPr/>
          </a:p>
          <a:p>
            <a:pPr indent="0" lvl="0" marL="381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None/>
            </a:pPr>
            <a:r>
              <a:t/>
            </a:r>
            <a:endParaRPr b="0" i="0" sz="1100" u="none">
              <a:solidFill>
                <a:srgbClr val="00206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69850" lvl="0" marL="381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</a:pPr>
            <a:r>
              <a:rPr b="0" i="0" lang="en-US" sz="11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Nuova tracciabilità dei rifiuti e vidimazione digitale dei formulari</a:t>
            </a:r>
            <a:endParaRPr/>
          </a:p>
          <a:p>
            <a:pPr indent="0" lvl="0" marL="381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None/>
            </a:pPr>
            <a:r>
              <a:t/>
            </a:r>
            <a:endParaRPr b="0" i="0" sz="1100" u="none">
              <a:solidFill>
                <a:srgbClr val="00206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69850" lvl="0" marL="381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</a:pPr>
            <a:r>
              <a:rPr b="0" i="0" lang="en-US" sz="11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End of Waste. Cessazione della qualifica di rifiuto</a:t>
            </a:r>
            <a:endParaRPr/>
          </a:p>
          <a:p>
            <a:pPr indent="0" lvl="0" marL="381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None/>
            </a:pPr>
            <a:r>
              <a:t/>
            </a:r>
            <a:endParaRPr b="0" i="0" sz="1100" u="none">
              <a:solidFill>
                <a:srgbClr val="00206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69850" lvl="0" marL="381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</a:pPr>
            <a:r>
              <a:rPr b="0" i="0" lang="en-US" sz="11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Comunità energetica e competitività : nuove opportunità per le PMI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2" name="Google Shape;642;p36"/>
          <p:cNvGrpSpPr/>
          <p:nvPr/>
        </p:nvGrpSpPr>
        <p:grpSpPr>
          <a:xfrm>
            <a:off x="1031875" y="484187"/>
            <a:ext cx="7721600" cy="4108450"/>
            <a:chOff x="638138" y="467100"/>
            <a:chExt cx="7867750" cy="4194000"/>
          </a:xfrm>
        </p:grpSpPr>
        <p:cxnSp>
          <p:nvCxnSpPr>
            <p:cNvPr id="643" name="Google Shape;643;p36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44" name="Google Shape;644;p36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45" name="Google Shape;645;p36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46" name="Google Shape;646;p36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47" name="Google Shape;647;p36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48" name="Google Shape;648;p36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49" name="Google Shape;649;p36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0" name="Google Shape;650;p36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1" name="Google Shape;651;p36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2" name="Google Shape;652;p36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3" name="Google Shape;653;p36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4" name="Google Shape;654;p36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5" name="Google Shape;655;p36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6" name="Google Shape;656;p36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7" name="Google Shape;657;p36"/>
            <p:cNvCxnSpPr/>
            <p:nvPr/>
          </p:nvCxnSpPr>
          <p:spPr>
            <a:xfrm>
              <a:off x="31044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8" name="Google Shape;658;p36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59" name="Google Shape;659;p36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0" name="Google Shape;660;p36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1" name="Google Shape;661;p36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2" name="Google Shape;662;p36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3" name="Google Shape;663;p36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4" name="Google Shape;664;p36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5" name="Google Shape;665;p36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6" name="Google Shape;666;p36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7" name="Google Shape;667;p36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8" name="Google Shape;668;p36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69" name="Google Shape;669;p36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0" name="Google Shape;670;p36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1" name="Google Shape;671;p36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2" name="Google Shape;672;p36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3" name="Google Shape;673;p36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4" name="Google Shape;674;p36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5" name="Google Shape;675;p36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6" name="Google Shape;676;p36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7" name="Google Shape;677;p36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8" name="Google Shape;678;p36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79" name="Google Shape;679;p36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0" name="Google Shape;680;p36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1" name="Google Shape;681;p36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2" name="Google Shape;682;p36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3" name="Google Shape;683;p36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4" name="Google Shape;684;p36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5" name="Google Shape;685;p36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6" name="Google Shape;686;p36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7" name="Google Shape;687;p36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8" name="Google Shape;688;p36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689" name="Google Shape;689;p36"/>
          <p:cNvGrpSpPr/>
          <p:nvPr/>
        </p:nvGrpSpPr>
        <p:grpSpPr>
          <a:xfrm>
            <a:off x="4572000" y="-1372039"/>
            <a:ext cx="0" cy="7901865"/>
            <a:chOff x="2564088" y="-1454526"/>
            <a:chExt cx="0" cy="8052239"/>
          </a:xfrm>
        </p:grpSpPr>
        <p:cxnSp>
          <p:nvCxnSpPr>
            <p:cNvPr id="690" name="Google Shape;690;p36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1" name="Google Shape;691;p36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2" name="Google Shape;692;p36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3" name="Google Shape;693;p36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4" name="Google Shape;694;p36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5" name="Google Shape;695;p36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6" name="Google Shape;696;p36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7" name="Google Shape;697;p36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8" name="Google Shape;698;p36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9" name="Google Shape;699;p36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00" name="Google Shape;700;p36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01" name="Google Shape;701;p36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02" name="Google Shape;702;p36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03" name="Google Shape;703;p36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04" name="Google Shape;704;p36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05" name="Google Shape;705;p36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06" name="Google Shape;706;p36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07" name="Google Shape;707;p36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08" name="Google Shape;708;p36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09" name="Google Shape;709;p36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10" name="Google Shape;710;p36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11" name="Google Shape;711;p36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cxnSp>
        <p:nvCxnSpPr>
          <p:cNvPr id="712" name="Google Shape;712;p36"/>
          <p:cNvCxnSpPr/>
          <p:nvPr/>
        </p:nvCxnSpPr>
        <p:spPr>
          <a:xfrm>
            <a:off x="4572000" y="523875"/>
            <a:ext cx="0" cy="410845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triangle"/>
            <a:tailEnd len="sm" w="sm" type="triangle"/>
          </a:ln>
        </p:spPr>
      </p:cxnSp>
      <p:cxnSp>
        <p:nvCxnSpPr>
          <p:cNvPr id="713" name="Google Shape;713;p36"/>
          <p:cNvCxnSpPr/>
          <p:nvPr/>
        </p:nvCxnSpPr>
        <p:spPr>
          <a:xfrm>
            <a:off x="523875" y="2578100"/>
            <a:ext cx="809625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triangle"/>
            <a:tailEnd len="sm" w="sm" type="triangle"/>
          </a:ln>
        </p:spPr>
      </p:cxnSp>
      <p:sp>
        <p:nvSpPr>
          <p:cNvPr id="714" name="Google Shape;714;p36"/>
          <p:cNvSpPr txBox="1"/>
          <p:nvPr/>
        </p:nvSpPr>
        <p:spPr>
          <a:xfrm>
            <a:off x="4724400" y="692150"/>
            <a:ext cx="364172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698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Noto Sans Symbols"/>
              <a:buChar char="✔"/>
            </a:pPr>
            <a:r>
              <a:rPr b="1" i="0" lang="en-US" sz="11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  Miglioramento tempi medi di evasione</a:t>
            </a:r>
            <a:r>
              <a:rPr b="0" i="0" lang="en-US" sz="11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Khmer"/>
              <a:buNone/>
            </a:pPr>
            <a:r>
              <a:rPr b="0" i="0" lang="en-US" sz="11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Il tempo medio di evasione delle pratiche RI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Khmer"/>
              <a:buNone/>
            </a:pPr>
            <a:r>
              <a:rPr b="0" i="0" lang="en-US" sz="11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nei termini di legge pari all’88,03%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>
              <a:solidFill>
                <a:srgbClr val="002060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6985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Noto Sans Symbols"/>
              <a:buChar char="✔"/>
            </a:pPr>
            <a:r>
              <a:rPr b="0" i="0" lang="en-US" sz="11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  Completamento del </a:t>
            </a:r>
            <a:r>
              <a:rPr b="1" i="0" lang="en-US" sz="11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XIII procedimento di cancellazioni d’ufficio</a:t>
            </a:r>
            <a:r>
              <a:rPr b="0" i="0" lang="en-US" sz="11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 delle imprese e società non operative al Registro Imprese e avvio del </a:t>
            </a:r>
            <a:r>
              <a:rPr b="1" i="0" lang="en-US" sz="11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XIV procedimento </a:t>
            </a:r>
            <a:endParaRPr/>
          </a:p>
        </p:txBody>
      </p:sp>
      <p:sp>
        <p:nvSpPr>
          <p:cNvPr id="715" name="Google Shape;715;p36"/>
          <p:cNvSpPr txBox="1"/>
          <p:nvPr>
            <p:ph idx="4294967295" type="title"/>
          </p:nvPr>
        </p:nvSpPr>
        <p:spPr>
          <a:xfrm>
            <a:off x="882650" y="1103312"/>
            <a:ext cx="3354387" cy="466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QUALITA’ E TCNOLOGIA</a:t>
            </a:r>
            <a:br>
              <a:rPr b="1" i="0" lang="en-US" sz="2400" u="none" cap="none" strike="noStrike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b="1" i="0" lang="en-US" sz="2400" u="none" cap="none" strike="noStrike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PER INCREMENTARE I SERVIZI</a:t>
            </a:r>
            <a:endParaRPr/>
          </a:p>
        </p:txBody>
      </p:sp>
      <p:sp>
        <p:nvSpPr>
          <p:cNvPr id="716" name="Google Shape;716;p36"/>
          <p:cNvSpPr txBox="1"/>
          <p:nvPr/>
        </p:nvSpPr>
        <p:spPr>
          <a:xfrm>
            <a:off x="4781550" y="2908300"/>
            <a:ext cx="3641725" cy="1608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▪"/>
            </a:pPr>
            <a:r>
              <a:rPr b="0" i="0" lang="en-US" sz="1100" u="non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Aggiornamento sul sito camerale delle </a:t>
            </a:r>
            <a:r>
              <a:rPr b="1" i="0" lang="en-US" sz="1100" u="non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schede informative </a:t>
            </a:r>
            <a:r>
              <a:rPr b="0" i="0" lang="en-US" sz="1100" u="non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su</a:t>
            </a:r>
            <a:r>
              <a:rPr b="1" i="0" lang="en-US" sz="1100" u="non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r>
              <a:rPr b="0" i="0" lang="en-US" sz="1100" u="non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norme e requisiti per l’iscrizione nel R.I. e l’esercizio di attività regolamentate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Candara"/>
              <a:buNone/>
            </a:pPr>
            <a:r>
              <a:rPr b="0" i="0" lang="en-US" sz="1100" u="non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Noto Sans Symbols"/>
              <a:buChar char="✔"/>
            </a:pPr>
            <a:r>
              <a:rPr b="0" i="0" lang="en-US" sz="1100" u="non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   Iniziative per l’interoperabilità del </a:t>
            </a:r>
            <a:r>
              <a:rPr b="1" i="0" lang="en-US" sz="1100" u="non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Suap</a:t>
            </a:r>
            <a:r>
              <a:rPr b="0" i="0" lang="en-US" sz="1100" u="non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 con sistemi informativi camerali e gestione dei rapporti con le autorità competenti nell’ambito dei procedimenti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>
              <a:solidFill>
                <a:srgbClr val="00206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717" name="Google Shape;71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125" y="2286000"/>
            <a:ext cx="2590800" cy="2589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2" name="Google Shape;722;p37"/>
          <p:cNvGrpSpPr/>
          <p:nvPr/>
        </p:nvGrpSpPr>
        <p:grpSpPr>
          <a:xfrm>
            <a:off x="1027112" y="484187"/>
            <a:ext cx="7721600" cy="4108450"/>
            <a:chOff x="638138" y="467100"/>
            <a:chExt cx="7867750" cy="4194000"/>
          </a:xfrm>
        </p:grpSpPr>
        <p:cxnSp>
          <p:nvCxnSpPr>
            <p:cNvPr id="723" name="Google Shape;723;p37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24" name="Google Shape;724;p37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25" name="Google Shape;725;p37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26" name="Google Shape;726;p37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27" name="Google Shape;727;p37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28" name="Google Shape;728;p37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29" name="Google Shape;729;p37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30" name="Google Shape;730;p37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31" name="Google Shape;731;p37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32" name="Google Shape;732;p37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33" name="Google Shape;733;p37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34" name="Google Shape;734;p37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35" name="Google Shape;735;p37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36" name="Google Shape;736;p37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37" name="Google Shape;737;p37"/>
            <p:cNvCxnSpPr/>
            <p:nvPr/>
          </p:nvCxnSpPr>
          <p:spPr>
            <a:xfrm>
              <a:off x="31044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38" name="Google Shape;738;p37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39" name="Google Shape;739;p37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40" name="Google Shape;740;p37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41" name="Google Shape;741;p37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42" name="Google Shape;742;p37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43" name="Google Shape;743;p37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44" name="Google Shape;744;p37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45" name="Google Shape;745;p37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46" name="Google Shape;746;p37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47" name="Google Shape;747;p37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48" name="Google Shape;748;p37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49" name="Google Shape;749;p37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50" name="Google Shape;750;p37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51" name="Google Shape;751;p37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52" name="Google Shape;752;p37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53" name="Google Shape;753;p37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54" name="Google Shape;754;p37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55" name="Google Shape;755;p37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56" name="Google Shape;756;p37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57" name="Google Shape;757;p37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58" name="Google Shape;758;p37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59" name="Google Shape;759;p37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0" name="Google Shape;760;p37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1" name="Google Shape;761;p37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2" name="Google Shape;762;p37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3" name="Google Shape;763;p37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4" name="Google Shape;764;p37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5" name="Google Shape;765;p37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6" name="Google Shape;766;p37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7" name="Google Shape;767;p37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8" name="Google Shape;768;p37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769" name="Google Shape;769;p37"/>
          <p:cNvGrpSpPr/>
          <p:nvPr/>
        </p:nvGrpSpPr>
        <p:grpSpPr>
          <a:xfrm>
            <a:off x="4572000" y="-1372039"/>
            <a:ext cx="0" cy="7901865"/>
            <a:chOff x="2564088" y="-1454526"/>
            <a:chExt cx="0" cy="8052239"/>
          </a:xfrm>
        </p:grpSpPr>
        <p:cxnSp>
          <p:nvCxnSpPr>
            <p:cNvPr id="770" name="Google Shape;770;p37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1" name="Google Shape;771;p37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2" name="Google Shape;772;p37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3" name="Google Shape;773;p37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4" name="Google Shape;774;p37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5" name="Google Shape;775;p37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6" name="Google Shape;776;p37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7" name="Google Shape;777;p37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8" name="Google Shape;778;p37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79" name="Google Shape;779;p37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0" name="Google Shape;780;p37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1" name="Google Shape;781;p37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2" name="Google Shape;782;p37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3" name="Google Shape;783;p37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4" name="Google Shape;784;p37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5" name="Google Shape;785;p37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6" name="Google Shape;786;p37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7" name="Google Shape;787;p37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8" name="Google Shape;788;p37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89" name="Google Shape;789;p37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90" name="Google Shape;790;p37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91" name="Google Shape;791;p37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cxnSp>
        <p:nvCxnSpPr>
          <p:cNvPr id="792" name="Google Shape;792;p37"/>
          <p:cNvCxnSpPr/>
          <p:nvPr/>
        </p:nvCxnSpPr>
        <p:spPr>
          <a:xfrm>
            <a:off x="4572000" y="523875"/>
            <a:ext cx="0" cy="410845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triangle"/>
            <a:tailEnd len="sm" w="sm" type="triangle"/>
          </a:ln>
        </p:spPr>
      </p:cxnSp>
      <p:cxnSp>
        <p:nvCxnSpPr>
          <p:cNvPr id="793" name="Google Shape;793;p37"/>
          <p:cNvCxnSpPr/>
          <p:nvPr/>
        </p:nvCxnSpPr>
        <p:spPr>
          <a:xfrm>
            <a:off x="523875" y="2578100"/>
            <a:ext cx="809625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triangle"/>
            <a:tailEnd len="sm" w="sm" type="triangle"/>
          </a:ln>
        </p:spPr>
      </p:cxnSp>
      <p:sp>
        <p:nvSpPr>
          <p:cNvPr id="794" name="Google Shape;794;p37"/>
          <p:cNvSpPr txBox="1"/>
          <p:nvPr/>
        </p:nvSpPr>
        <p:spPr>
          <a:xfrm>
            <a:off x="4724400" y="960437"/>
            <a:ext cx="3641725" cy="1106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100"/>
              <a:buFont typeface="Candara"/>
              <a:buNone/>
            </a:pPr>
            <a:r>
              <a:rPr b="0" i="0" lang="en-US" sz="11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Servizi di vigilanza e sorveglianza metrologica sul territorio: n. </a:t>
            </a:r>
            <a:r>
              <a:rPr b="1" i="0" lang="en-US" sz="11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216 ispezioni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>
              <a:solidFill>
                <a:srgbClr val="003366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100"/>
              <a:buFont typeface="Candara"/>
              <a:buNone/>
            </a:pPr>
            <a:r>
              <a:rPr b="0" i="0" lang="en-US" sz="11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Attività di  vigilanza e controllo sulla sicurezza dei prodotti: n. </a:t>
            </a:r>
            <a:r>
              <a:rPr b="1" i="0" lang="en-US" sz="11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4 ispezioni </a:t>
            </a:r>
            <a:r>
              <a:rPr b="0" i="0" lang="en-US" sz="11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relativamente ai giocattoli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100"/>
              <a:buFont typeface="Candara"/>
              <a:buNone/>
            </a:pPr>
            <a:r>
              <a:rPr b="0" i="0" lang="en-US" sz="11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n. </a:t>
            </a:r>
            <a:r>
              <a:rPr b="1" i="0" lang="en-US" sz="11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15 ispezioni </a:t>
            </a:r>
            <a:r>
              <a:rPr b="0" i="0" lang="en-US" sz="11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relativamente ai dispositivi di protezione</a:t>
            </a:r>
            <a:endParaRPr/>
          </a:p>
        </p:txBody>
      </p:sp>
      <p:sp>
        <p:nvSpPr>
          <p:cNvPr id="795" name="Google Shape;795;p37"/>
          <p:cNvSpPr txBox="1"/>
          <p:nvPr>
            <p:ph idx="4294967295" type="title"/>
          </p:nvPr>
        </p:nvSpPr>
        <p:spPr>
          <a:xfrm>
            <a:off x="882650" y="1168400"/>
            <a:ext cx="3354387" cy="466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FAVORIRE LA FIDUCIA NEL MERCATO E POTENZIARE LA VIGILANZA</a:t>
            </a:r>
            <a:endParaRPr/>
          </a:p>
        </p:txBody>
      </p:sp>
      <p:sp>
        <p:nvSpPr>
          <p:cNvPr id="796" name="Google Shape;796;p37"/>
          <p:cNvSpPr txBox="1"/>
          <p:nvPr/>
        </p:nvSpPr>
        <p:spPr>
          <a:xfrm>
            <a:off x="4781550" y="3195637"/>
            <a:ext cx="3641725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100"/>
              <a:buFont typeface="Candara"/>
              <a:buNone/>
            </a:pPr>
            <a:r>
              <a:rPr b="1" i="0" lang="en-US" sz="11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Organismo di controllo della filiera vitivinicola</a:t>
            </a:r>
            <a:r>
              <a:rPr b="0" i="0" lang="en-US" sz="11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: svolgimento di tutte le attività di controllo  degli operatori della filiera fino alla data di operatività del 31/7/2021.</a:t>
            </a:r>
            <a:endParaRPr/>
          </a:p>
        </p:txBody>
      </p:sp>
      <p:pic>
        <p:nvPicPr>
          <p:cNvPr id="797" name="Google Shape;797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3162" y="3195637"/>
            <a:ext cx="2678112" cy="97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2" name="Google Shape;802;p38"/>
          <p:cNvGrpSpPr/>
          <p:nvPr/>
        </p:nvGrpSpPr>
        <p:grpSpPr>
          <a:xfrm>
            <a:off x="1027112" y="484187"/>
            <a:ext cx="7721600" cy="4108450"/>
            <a:chOff x="638138" y="467100"/>
            <a:chExt cx="7867750" cy="4194000"/>
          </a:xfrm>
        </p:grpSpPr>
        <p:cxnSp>
          <p:nvCxnSpPr>
            <p:cNvPr id="803" name="Google Shape;803;p38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04" name="Google Shape;804;p38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05" name="Google Shape;805;p38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06" name="Google Shape;806;p38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07" name="Google Shape;807;p38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08" name="Google Shape;808;p38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09" name="Google Shape;809;p38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10" name="Google Shape;810;p38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11" name="Google Shape;811;p38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12" name="Google Shape;812;p38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13" name="Google Shape;813;p38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14" name="Google Shape;814;p38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15" name="Google Shape;815;p38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16" name="Google Shape;816;p38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17" name="Google Shape;817;p38"/>
            <p:cNvCxnSpPr/>
            <p:nvPr/>
          </p:nvCxnSpPr>
          <p:spPr>
            <a:xfrm>
              <a:off x="31044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18" name="Google Shape;818;p38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19" name="Google Shape;819;p38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20" name="Google Shape;820;p38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21" name="Google Shape;821;p38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22" name="Google Shape;822;p38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23" name="Google Shape;823;p38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24" name="Google Shape;824;p38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25" name="Google Shape;825;p38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26" name="Google Shape;826;p38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27" name="Google Shape;827;p38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28" name="Google Shape;828;p38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29" name="Google Shape;829;p38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30" name="Google Shape;830;p38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31" name="Google Shape;831;p38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32" name="Google Shape;832;p38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33" name="Google Shape;833;p38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34" name="Google Shape;834;p38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35" name="Google Shape;835;p38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36" name="Google Shape;836;p38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37" name="Google Shape;837;p38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38" name="Google Shape;838;p38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39" name="Google Shape;839;p38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40" name="Google Shape;840;p38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41" name="Google Shape;841;p38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42" name="Google Shape;842;p38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43" name="Google Shape;843;p38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44" name="Google Shape;844;p38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45" name="Google Shape;845;p38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46" name="Google Shape;846;p38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47" name="Google Shape;847;p38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48" name="Google Shape;848;p38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849" name="Google Shape;849;p38"/>
          <p:cNvGrpSpPr/>
          <p:nvPr/>
        </p:nvGrpSpPr>
        <p:grpSpPr>
          <a:xfrm>
            <a:off x="4572000" y="-1372039"/>
            <a:ext cx="0" cy="7901865"/>
            <a:chOff x="2564088" y="-1454526"/>
            <a:chExt cx="0" cy="8052239"/>
          </a:xfrm>
        </p:grpSpPr>
        <p:cxnSp>
          <p:nvCxnSpPr>
            <p:cNvPr id="850" name="Google Shape;850;p38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51" name="Google Shape;851;p38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52" name="Google Shape;852;p38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53" name="Google Shape;853;p38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54" name="Google Shape;854;p38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55" name="Google Shape;855;p38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56" name="Google Shape;856;p38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57" name="Google Shape;857;p38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58" name="Google Shape;858;p38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59" name="Google Shape;859;p38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60" name="Google Shape;860;p38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61" name="Google Shape;861;p38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62" name="Google Shape;862;p38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63" name="Google Shape;863;p38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64" name="Google Shape;864;p38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65" name="Google Shape;865;p38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66" name="Google Shape;866;p38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67" name="Google Shape;867;p38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68" name="Google Shape;868;p38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69" name="Google Shape;869;p38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70" name="Google Shape;870;p38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871" name="Google Shape;871;p38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rgbClr val="1AB6D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cxnSp>
        <p:nvCxnSpPr>
          <p:cNvPr id="872" name="Google Shape;872;p38"/>
          <p:cNvCxnSpPr/>
          <p:nvPr/>
        </p:nvCxnSpPr>
        <p:spPr>
          <a:xfrm>
            <a:off x="4572000" y="523875"/>
            <a:ext cx="0" cy="410845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triangle"/>
            <a:tailEnd len="sm" w="sm" type="triangle"/>
          </a:ln>
        </p:spPr>
      </p:cxnSp>
      <p:cxnSp>
        <p:nvCxnSpPr>
          <p:cNvPr id="873" name="Google Shape;873;p38"/>
          <p:cNvCxnSpPr/>
          <p:nvPr/>
        </p:nvCxnSpPr>
        <p:spPr>
          <a:xfrm>
            <a:off x="523875" y="2578100"/>
            <a:ext cx="809625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triangle"/>
            <a:tailEnd len="sm" w="sm" type="triangle"/>
          </a:ln>
        </p:spPr>
      </p:cxnSp>
      <p:sp>
        <p:nvSpPr>
          <p:cNvPr id="874" name="Google Shape;874;p38"/>
          <p:cNvSpPr txBox="1"/>
          <p:nvPr/>
        </p:nvSpPr>
        <p:spPr>
          <a:xfrm>
            <a:off x="4724400" y="960437"/>
            <a:ext cx="3641725" cy="100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100"/>
              <a:buFont typeface="Candara"/>
              <a:buNone/>
            </a:pPr>
            <a:r>
              <a:rPr b="0" i="0" lang="en-US" sz="11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La Camera ha promosso la diffusione delle informazioni di natura legale ed economica delle imprese, attraverso un notevole numero di </a:t>
            </a:r>
            <a:r>
              <a:rPr b="1" i="0" lang="en-US" sz="12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convenzioni</a:t>
            </a:r>
            <a:r>
              <a:rPr b="0" i="0" lang="en-US" sz="11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 sottoscritte con Magistratura, Forze dell'Ordine e P.A. locali per l'utilizzo delle banche dati del </a:t>
            </a:r>
            <a:r>
              <a:rPr b="1" i="0" lang="en-US" sz="12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Registro Imprese</a:t>
            </a:r>
            <a:r>
              <a:rPr b="0" i="0" lang="en-US" sz="11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.</a:t>
            </a:r>
            <a:endParaRPr/>
          </a:p>
        </p:txBody>
      </p:sp>
      <p:sp>
        <p:nvSpPr>
          <p:cNvPr id="875" name="Google Shape;875;p38"/>
          <p:cNvSpPr txBox="1"/>
          <p:nvPr>
            <p:ph idx="4294967295" type="title"/>
          </p:nvPr>
        </p:nvSpPr>
        <p:spPr>
          <a:xfrm>
            <a:off x="882650" y="1168400"/>
            <a:ext cx="3354387" cy="466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GOVERNANCE COOPERATIVA</a:t>
            </a:r>
            <a:endParaRPr/>
          </a:p>
        </p:txBody>
      </p:sp>
      <p:sp>
        <p:nvSpPr>
          <p:cNvPr id="876" name="Google Shape;876;p38"/>
          <p:cNvSpPr txBox="1"/>
          <p:nvPr/>
        </p:nvSpPr>
        <p:spPr>
          <a:xfrm>
            <a:off x="4781550" y="3076575"/>
            <a:ext cx="3641725" cy="1138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100"/>
              <a:buFont typeface="Candara"/>
              <a:buNone/>
            </a:pPr>
            <a:r>
              <a:rPr b="0" i="0" lang="en-US" sz="11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Inoltre, nell’ambito del servizio denominato </a:t>
            </a:r>
            <a:r>
              <a:rPr b="1" i="0" lang="en-US" sz="12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“Regional Explorer” (REX)</a:t>
            </a:r>
            <a:r>
              <a:rPr b="0" i="0" lang="en-US" sz="1100" u="none">
                <a:solidFill>
                  <a:srgbClr val="003366"/>
                </a:solidFill>
                <a:latin typeface="Candara"/>
                <a:ea typeface="Candara"/>
                <a:cs typeface="Candara"/>
                <a:sym typeface="Candara"/>
              </a:rPr>
              <a:t>, un sistema innovativo di indagine e di intelligence, sono state attribuite le credenziali di accesso alla Procura della Repubblica di Reggio Calabria, alla Polizia di Stato di Reggio Calabria ed al Comando Provinciale di Reggio Calabria.</a:t>
            </a:r>
            <a:endParaRPr/>
          </a:p>
        </p:txBody>
      </p:sp>
      <p:pic>
        <p:nvPicPr>
          <p:cNvPr id="877" name="Google Shape;87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8625" y="2838450"/>
            <a:ext cx="1677987" cy="1677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39"/>
          <p:cNvSpPr txBox="1"/>
          <p:nvPr>
            <p:ph idx="4294967295" type="ctrTitle"/>
          </p:nvPr>
        </p:nvSpPr>
        <p:spPr>
          <a:xfrm>
            <a:off x="1149350" y="2060575"/>
            <a:ext cx="7138987" cy="1158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PROGETTI SPECIALI E </a:t>
            </a:r>
            <a:br>
              <a:rPr b="1" i="0" lang="en-US" sz="4400" u="none" cap="none" strike="noStrik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</a:br>
            <a:r>
              <a:rPr b="1" i="0" lang="en-US" sz="4400" u="none" cap="none" strike="noStrik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PROGETTI COFINANZIATI</a:t>
            </a:r>
            <a:endParaRPr/>
          </a:p>
        </p:txBody>
      </p:sp>
      <p:grpSp>
        <p:nvGrpSpPr>
          <p:cNvPr id="883" name="Google Shape;883;p39"/>
          <p:cNvGrpSpPr/>
          <p:nvPr/>
        </p:nvGrpSpPr>
        <p:grpSpPr>
          <a:xfrm>
            <a:off x="608012" y="2484437"/>
            <a:ext cx="241300" cy="174625"/>
            <a:chOff x="899519" y="2804199"/>
            <a:chExt cx="285421" cy="207143"/>
          </a:xfrm>
        </p:grpSpPr>
        <p:sp>
          <p:nvSpPr>
            <p:cNvPr id="884" name="Google Shape;884;p39"/>
            <p:cNvSpPr/>
            <p:nvPr/>
          </p:nvSpPr>
          <p:spPr>
            <a:xfrm>
              <a:off x="899519" y="2804199"/>
              <a:ext cx="285421" cy="207143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9"/>
            <p:cNvSpPr/>
            <p:nvPr/>
          </p:nvSpPr>
          <p:spPr>
            <a:xfrm>
              <a:off x="924027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9"/>
            <p:cNvSpPr/>
            <p:nvPr/>
          </p:nvSpPr>
          <p:spPr>
            <a:xfrm>
              <a:off x="1124438" y="2900262"/>
              <a:ext cx="50216" cy="86181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9"/>
            <p:cNvSpPr/>
            <p:nvPr/>
          </p:nvSpPr>
          <p:spPr>
            <a:xfrm>
              <a:off x="990831" y="2805383"/>
              <a:ext cx="50216" cy="181062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39"/>
            <p:cNvSpPr/>
            <p:nvPr/>
          </p:nvSpPr>
          <p:spPr>
            <a:xfrm>
              <a:off x="1057635" y="2851248"/>
              <a:ext cx="50216" cy="135196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9525">
              <a:solidFill>
                <a:srgbClr val="1AB6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0"/>
          <p:cNvSpPr txBox="1"/>
          <p:nvPr>
            <p:ph type="ctrTitle"/>
          </p:nvPr>
        </p:nvSpPr>
        <p:spPr>
          <a:xfrm>
            <a:off x="2420937" y="627062"/>
            <a:ext cx="5813425" cy="6683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i="0" lang="en-US" sz="32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Progetto EXPO DUBAI</a:t>
            </a:r>
            <a:endParaRPr/>
          </a:p>
        </p:txBody>
      </p:sp>
      <p:sp>
        <p:nvSpPr>
          <p:cNvPr id="894" name="Google Shape;894;p40"/>
          <p:cNvSpPr txBox="1"/>
          <p:nvPr/>
        </p:nvSpPr>
        <p:spPr>
          <a:xfrm>
            <a:off x="2339975" y="1339850"/>
            <a:ext cx="6048375" cy="3392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1312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000"/>
              <a:buFont typeface="Khmer"/>
              <a:buNone/>
            </a:pP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Finanziato da Regione Calabria - Programma di Azione e Coesione Complementare 2014-2020 Asse 3 – Competitività dei Sistemi produttivi - Obiettivo specifico 3.4 “Incremento del livello di internazionalizzazione dei sistemi produttivi”</a:t>
            </a:r>
            <a:endParaRPr/>
          </a:p>
          <a:p>
            <a:pPr indent="-341312" lvl="0" marL="342900" marR="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341312" lvl="0" marL="3429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366"/>
              </a:buClr>
              <a:buSzPts val="1000"/>
              <a:buFont typeface="Khmer"/>
              <a:buNone/>
            </a:pP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Attività realizzate in occasione di Expo 2020 Dubai 2021/2022: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341312" lvl="0" marL="3429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859C"/>
              </a:buClr>
              <a:buSzPts val="1000"/>
              <a:buFont typeface="Noto Sans Symbols"/>
              <a:buChar char="⮚"/>
            </a:pP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Le seguenti iniziative di promozione e degustazione del prodotto all’interno della XII edizione dell’Italian Cuisine World Summit (6-11 novembre 2021): 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859C"/>
              </a:buClr>
              <a:buSzPts val="1000"/>
              <a:buFont typeface="Arial"/>
              <a:buAutoNum type="alphaLcParenR"/>
            </a:pP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Il cocktail «Bergamot in Dubai» è creato ad hoc e servito all’Opening Gala Dinner del 6 novembre 2021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859C"/>
              </a:buClr>
              <a:buSzPts val="1000"/>
              <a:buFont typeface="Arial"/>
              <a:buAutoNum type="alphaLcParenR"/>
            </a:pP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Un piatto a base di bergamotto è stato inserito nel menu preparato dagli chef di 5 Ristoranti di Dubai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859C"/>
              </a:buClr>
              <a:buSzPts val="1000"/>
              <a:buFont typeface="Arial"/>
              <a:buAutoNum type="alphaLcParenR"/>
            </a:pP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Attività di promozione diretta rivolta ai soci del Capital Club di Dubai e Afternoon Tea con degustazione di una selezione di tè al bergamotto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859C"/>
              </a:buClr>
              <a:buSzPts val="1000"/>
              <a:buFont typeface="Noto Sans Symbols"/>
              <a:buChar char="⮚"/>
            </a:pP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Ulteriori iniziative di promozione e degustazione, anche con il coinvolgimento di uno chef di ristorante stellato reggino, sono state realizzate nei primi mesi del 2022.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859C"/>
              </a:buClr>
              <a:buSzPts val="1000"/>
              <a:buFont typeface="Noto Sans Symbols"/>
              <a:buChar char="✔"/>
            </a:pP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Promozione multicanale e multimedia del prodotto e dei luoghi di produzione del</a:t>
            </a:r>
            <a:endParaRPr/>
          </a:p>
        </p:txBody>
      </p:sp>
      <p:sp>
        <p:nvSpPr>
          <p:cNvPr id="895" name="Google Shape;895;p40"/>
          <p:cNvSpPr txBox="1"/>
          <p:nvPr/>
        </p:nvSpPr>
        <p:spPr>
          <a:xfrm>
            <a:off x="468299" y="1976425"/>
            <a:ext cx="18717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Khmer"/>
              <a:buNone/>
            </a:pPr>
            <a:r>
              <a:rPr b="1" i="0" lang="en-US" sz="1000" u="none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INTERNAZIONALIZZAZIONE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41"/>
          <p:cNvSpPr txBox="1"/>
          <p:nvPr>
            <p:ph type="ctrTitle"/>
          </p:nvPr>
        </p:nvSpPr>
        <p:spPr>
          <a:xfrm>
            <a:off x="2420937" y="555625"/>
            <a:ext cx="5813425" cy="6683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i="0" lang="en-US" sz="16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Protocollo operativo pluriennale tra</a:t>
            </a:r>
            <a:br>
              <a:rPr b="1" i="0" lang="en-US" sz="16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</a:br>
            <a:r>
              <a:rPr b="1" i="0" lang="en-US" sz="16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Camera di commercio e Comune di Reggio Calabria </a:t>
            </a:r>
            <a:br>
              <a:rPr b="1" i="0" lang="en-US" sz="16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</a:br>
            <a:r>
              <a:rPr b="1" i="0" lang="en-US" sz="16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– autorità di gestione programma PONMETRO 2014-2022</a:t>
            </a:r>
            <a:endParaRPr/>
          </a:p>
        </p:txBody>
      </p:sp>
      <p:sp>
        <p:nvSpPr>
          <p:cNvPr id="901" name="Google Shape;901;p41"/>
          <p:cNvSpPr txBox="1"/>
          <p:nvPr/>
        </p:nvSpPr>
        <p:spPr>
          <a:xfrm>
            <a:off x="2339975" y="1276350"/>
            <a:ext cx="6048375" cy="33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000"/>
              <a:buFont typeface="Khmer"/>
              <a:buNone/>
            </a:pP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Finalità</a:t>
            </a:r>
            <a:r>
              <a:rPr b="0" i="0" lang="en-US" sz="10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: gestione condivisa di progetti per la digitalizzazione dei servizi e per lo sviluppo economico, con particolare riferimento al settore turistico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3366"/>
              </a:buClr>
              <a:buSzPts val="1000"/>
              <a:buFont typeface="Calibri"/>
              <a:buNone/>
            </a:pPr>
            <a:r>
              <a:rPr b="0" i="0" lang="en-US" sz="10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Sono state realizzate </a:t>
            </a: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attività di animazione territoriale </a:t>
            </a:r>
            <a:r>
              <a:rPr b="0" i="0" lang="en-US" sz="10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quali tavoli di partecipazione istituzionale e focus group territoriali con stakeholders rappresentativi della realtà associativa ed imprenditoriale del territorio.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3366"/>
              </a:buClr>
              <a:buSzPts val="1000"/>
              <a:buFont typeface="Calibri"/>
              <a:buNone/>
            </a:pPr>
            <a:r>
              <a:rPr b="0" i="0" lang="en-US" sz="10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Gli incontri, svolti con modalità on line, hanno riguardato la divulgazione dei risultati già conseguiti con la programmazione PON METRO 2014-2020, ma anche obiettivi specifici inerenti la programmazione PON METRO 2021-2027, coerenti anche con le finalità dell’Ente camerale, in particolare: </a:t>
            </a:r>
            <a:endParaRPr/>
          </a:p>
          <a:p>
            <a:pPr indent="-63500" lvl="0" marL="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76092"/>
              </a:buClr>
              <a:buSzPts val="1000"/>
              <a:buFont typeface="Times New Roman"/>
              <a:buAutoNum type="arabicParenR"/>
            </a:pPr>
            <a:r>
              <a:rPr b="0" i="0" lang="en-US" sz="10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Il rafforzamento della crescita e della competitività delle PMI; </a:t>
            </a:r>
            <a:endParaRPr/>
          </a:p>
          <a:p>
            <a:pPr indent="-63500" lvl="0" marL="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76092"/>
              </a:buClr>
              <a:buSzPts val="1000"/>
              <a:buFont typeface="Times New Roman"/>
              <a:buAutoNum type="arabicParenR"/>
            </a:pPr>
            <a:r>
              <a:rPr b="0" i="0" lang="en-US" sz="10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Lo sviluppo di una mobilità metropolitana intelligente, resiliente e sostenibile; </a:t>
            </a:r>
            <a:endParaRPr/>
          </a:p>
          <a:p>
            <a:pPr indent="-63500" lvl="0" marL="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76092"/>
              </a:buClr>
              <a:buSzPts val="1000"/>
              <a:buFont typeface="Times New Roman"/>
              <a:buAutoNum type="arabicParenR"/>
            </a:pPr>
            <a:r>
              <a:rPr b="0" i="0" lang="en-US" sz="10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La promozione dello sviluppo sociale, economico e ambientale integrato, del patrimonio culturale e della sicurezza nelle aree urbane.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3366"/>
              </a:buClr>
              <a:buSzPts val="1000"/>
              <a:buFont typeface="Calibri"/>
              <a:buNone/>
            </a:pPr>
            <a:r>
              <a:rPr b="0" i="0" lang="en-US" sz="10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Nel corso del 2021 sono stati organizzati complessivamente n. 13 incontri/focus group, con il coinvolgimento di n. 106 stakeholders.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000"/>
              <a:buFont typeface="Calibri"/>
              <a:buNone/>
            </a:pPr>
            <a:r>
              <a:rPr b="0" i="0" lang="en-US" sz="10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E’ stato inoltre prodotto un report riepilogativo che fornisce informazioni rilevanti ai fini della puntualizzazione delle problematiche individuate e della loro visione sia in chiave istituzionale, sia in chiave di mercato, rappresentando anche uno strumento funzionale alla governance territoriale.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000"/>
              <a:buFont typeface="Calibri"/>
              <a:buNone/>
            </a:pPr>
            <a:r>
              <a:rPr b="0" i="0" lang="en-US" sz="10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Per la costruzione condivisa di percorsi di valorizzazione dei territori, la Camera ha messo a disposizione gli strumenti di analisi e mappatura delle risorse turistiche (datawarehouse SitiReggini), funzionali anche al potenziamento degli strumenti digitali sviluppati nell’ambito dello stesso progetto PON METRO, con particolare riferimento al portale Smart Tourism – Turismoreggiocal.</a:t>
            </a:r>
            <a:endParaRPr/>
          </a:p>
        </p:txBody>
      </p:sp>
      <p:sp>
        <p:nvSpPr>
          <p:cNvPr id="902" name="Google Shape;902;p41"/>
          <p:cNvSpPr txBox="1"/>
          <p:nvPr/>
        </p:nvSpPr>
        <p:spPr>
          <a:xfrm>
            <a:off x="611187" y="2427287"/>
            <a:ext cx="1584325" cy="215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Khmer"/>
              <a:buNone/>
            </a:pPr>
            <a:r>
              <a:rPr b="1" i="0" lang="en-US" sz="1000" u="none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PONMETRO 2014-2020 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42"/>
          <p:cNvSpPr txBox="1"/>
          <p:nvPr>
            <p:ph type="ctrTitle"/>
          </p:nvPr>
        </p:nvSpPr>
        <p:spPr>
          <a:xfrm>
            <a:off x="1547812" y="700087"/>
            <a:ext cx="7272337" cy="3794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i="0" lang="en-US" sz="28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Progetto OK-OPEN KNOWLEDGE</a:t>
            </a:r>
            <a:endParaRPr/>
          </a:p>
        </p:txBody>
      </p:sp>
      <p:sp>
        <p:nvSpPr>
          <p:cNvPr id="908" name="Google Shape;908;p42"/>
          <p:cNvSpPr txBox="1"/>
          <p:nvPr/>
        </p:nvSpPr>
        <p:spPr>
          <a:xfrm>
            <a:off x="2339975" y="1276350"/>
            <a:ext cx="6048375" cy="33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1312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1000"/>
              <a:buFont typeface="Khmer"/>
              <a:buNone/>
            </a:pPr>
            <a:r>
              <a:rPr b="1" i="0" lang="en-US" sz="1000" u="none">
                <a:solidFill>
                  <a:srgbClr val="17375E"/>
                </a:solidFill>
                <a:latin typeface="Khmer"/>
                <a:ea typeface="Khmer"/>
                <a:cs typeface="Khmer"/>
                <a:sym typeface="Khmer"/>
              </a:rPr>
              <a:t>Finalità del progetto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3366"/>
              </a:buClr>
              <a:buSzPts val="1000"/>
              <a:buFont typeface="Calibri"/>
              <a:buNone/>
            </a:pPr>
            <a:r>
              <a:rPr b="1" i="0" lang="en-US" sz="10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Sensibilizzare</a:t>
            </a:r>
            <a:r>
              <a:rPr b="1" i="0" lang="en-US" sz="9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10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la collettività sul Portale “Open Data - Aziende confiscate” </a:t>
            </a:r>
            <a:endParaRPr/>
          </a:p>
          <a:p>
            <a:pPr indent="-341312" lvl="0" marL="34290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r>
              <a:t/>
            </a:r>
            <a:endParaRPr b="1" i="0" sz="3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341312" lvl="0" marL="34290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3366"/>
              </a:buClr>
              <a:buSzPts val="1000"/>
              <a:buFont typeface="Khmer"/>
              <a:buNone/>
            </a:pP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Cosa prevede il progetto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3366"/>
              </a:buClr>
              <a:buSzPts val="1000"/>
              <a:buFont typeface="Calibri"/>
              <a:buNone/>
            </a:pPr>
            <a:r>
              <a:rPr b="1" i="0" lang="en-US" sz="10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Realizzazione di due macro-attività: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76092"/>
              </a:buClr>
              <a:buSzPts val="1000"/>
              <a:buFont typeface="Noto Sans Symbols"/>
              <a:buChar char="✔"/>
            </a:pPr>
            <a:r>
              <a:rPr b="1" i="0" lang="en-US" sz="10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Attività di</a:t>
            </a:r>
            <a:r>
              <a:rPr b="1" i="0" lang="en-US" sz="9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1" i="0" lang="en-US" sz="10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animazione territoriale per far conoscere e per promuovere il portale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76092"/>
              </a:buClr>
              <a:buSzPts val="1000"/>
              <a:buFont typeface="Noto Sans Symbols"/>
              <a:buChar char="✔"/>
            </a:pPr>
            <a:r>
              <a:rPr b="1" i="0" lang="en-US" sz="10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Attività di formazione sulle modalità di accesso, sui dati contenuti nel portale e sulle modalità di utilizzo di tali dati</a:t>
            </a:r>
            <a:endParaRPr/>
          </a:p>
          <a:p>
            <a:pPr indent="-341312" lvl="0" marL="342900" marR="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r>
              <a:t/>
            </a:r>
            <a:endParaRPr b="1" i="0" sz="300" u="none">
              <a:solidFill>
                <a:srgbClr val="0033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1312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Finanziato</a:t>
            </a:r>
            <a:r>
              <a:rPr b="1" i="0" lang="en-US" sz="8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 attraverso il PON LEGALITA’ 2014-2020 ASSE 5 - MIGLIORARE LE COMPETENZE DELLA PA NEL CONTRASTO ALLA CRIMINALITÀ ORGANIZZATA / AZIONE 5.2.1 PROGETTI DI OPEN GOVERNMENT PER FAVORIRE TRASPARENZA, COLLABORAZIONE E PARTECIPAZIONE REALIZZATI TRAMITE IL COINVOLGIMENTO DI CITTADINI /STAKEHOLDER E INIZIATIVE PER IL RIUTILIZZO DEI DATI PUBBLICI, LA PARTECIPAZIONE CIVICA E IL CONTROLLO SOCIALE SUL TEMA DEI BENI CONFISCATI.</a:t>
            </a:r>
            <a:endParaRPr/>
          </a:p>
          <a:p>
            <a:pPr indent="-341312" lvl="0" marL="34290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r>
              <a:t/>
            </a:r>
            <a:endParaRPr b="1" i="0" sz="300" u="none">
              <a:solidFill>
                <a:srgbClr val="003366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341312" lvl="0" marL="34290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3366"/>
              </a:buClr>
              <a:buSzPts val="1000"/>
              <a:buFont typeface="Khmer"/>
              <a:buNone/>
            </a:pP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Azioni realizzate nel 2021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3366"/>
              </a:buClr>
              <a:buSzPts val="1000"/>
              <a:buFont typeface="Noto Sans Symbols"/>
              <a:buChar char="⮚"/>
            </a:pPr>
            <a:r>
              <a:rPr b="1" i="0" lang="en-US" sz="1000" u="none">
                <a:solidFill>
                  <a:srgbClr val="003366"/>
                </a:solidFill>
                <a:latin typeface="Khmer"/>
                <a:ea typeface="Khmer"/>
                <a:cs typeface="Khmer"/>
                <a:sym typeface="Khmer"/>
              </a:rPr>
              <a:t>Roadshow</a:t>
            </a:r>
            <a:r>
              <a:rPr b="1" i="0" lang="en-US" sz="1000" u="none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 di presentazione del progetto e del portale «Open Data – Aziende confiscate, tenutosi in presenza presso la sede camerale e a distanza, in data 24 novembre 2021 con la partecipazione di soggetti pubblici e privati interessati, tra cui Prefettura e Tribunale di Reggio Calabria e Agenzia Nazionali Beni Sequestrati e Confiscati.</a:t>
            </a:r>
            <a:endParaRPr/>
          </a:p>
        </p:txBody>
      </p:sp>
      <p:sp>
        <p:nvSpPr>
          <p:cNvPr id="909" name="Google Shape;909;p42"/>
          <p:cNvSpPr txBox="1"/>
          <p:nvPr/>
        </p:nvSpPr>
        <p:spPr>
          <a:xfrm>
            <a:off x="395287" y="2427287"/>
            <a:ext cx="1873250" cy="215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000"/>
              <a:buFont typeface="Khmer"/>
              <a:buNone/>
            </a:pPr>
            <a:r>
              <a:rPr b="1" i="0" lang="en-US" sz="1000" u="none">
                <a:solidFill>
                  <a:srgbClr val="C00000"/>
                </a:solidFill>
                <a:latin typeface="Khmer"/>
                <a:ea typeface="Khmer"/>
                <a:cs typeface="Khmer"/>
                <a:sym typeface="Khmer"/>
              </a:rPr>
              <a:t>PON LEGALITA’ 2014-2020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43"/>
          <p:cNvSpPr txBox="1"/>
          <p:nvPr>
            <p:ph type="ctrTitle"/>
          </p:nvPr>
        </p:nvSpPr>
        <p:spPr>
          <a:xfrm>
            <a:off x="1547812" y="842962"/>
            <a:ext cx="7272337" cy="381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i="0" lang="en-US" sz="2400" u="none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Protocollo di collaborazione operativa sull’utilizzo dei BONUS CASA</a:t>
            </a:r>
            <a:endParaRPr/>
          </a:p>
        </p:txBody>
      </p:sp>
      <p:sp>
        <p:nvSpPr>
          <p:cNvPr id="915" name="Google Shape;915;p43"/>
          <p:cNvSpPr txBox="1"/>
          <p:nvPr/>
        </p:nvSpPr>
        <p:spPr>
          <a:xfrm>
            <a:off x="2339975" y="1276350"/>
            <a:ext cx="6048375" cy="33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1312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376092"/>
                </a:solidFill>
                <a:latin typeface="Khmer"/>
                <a:ea typeface="Khmer"/>
                <a:cs typeface="Khmer"/>
                <a:sym typeface="Khmer"/>
              </a:rPr>
              <a:t>Finalità</a:t>
            </a:r>
            <a:r>
              <a:rPr b="0" i="0" lang="en-US" sz="800" u="none">
                <a:solidFill>
                  <a:srgbClr val="376092"/>
                </a:solidFill>
                <a:latin typeface="Khmer"/>
                <a:ea typeface="Khmer"/>
                <a:cs typeface="Khmer"/>
                <a:sym typeface="Khmer"/>
              </a:rPr>
              <a:t>: 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76092"/>
              </a:buClr>
              <a:buSzPts val="800"/>
              <a:buFont typeface="Noto Sans Symbols"/>
              <a:buChar char="❖"/>
            </a:pPr>
            <a:r>
              <a:rPr b="0" i="0" lang="en-US" sz="800" u="none">
                <a:solidFill>
                  <a:srgbClr val="376092"/>
                </a:solidFill>
                <a:latin typeface="Khmer"/>
                <a:ea typeface="Khmer"/>
                <a:cs typeface="Khmer"/>
                <a:sym typeface="Khmer"/>
              </a:rPr>
              <a:t>generare sviluppo e incidere positivamente su ambiente, urbanistica e sicurezza del territorio; 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76092"/>
              </a:buClr>
              <a:buSzPts val="800"/>
              <a:buFont typeface="Noto Sans Symbols"/>
              <a:buChar char="❖"/>
            </a:pPr>
            <a:r>
              <a:rPr b="0" i="0" lang="en-US" sz="800" u="none">
                <a:solidFill>
                  <a:srgbClr val="376092"/>
                </a:solidFill>
                <a:latin typeface="Khmer"/>
                <a:ea typeface="Khmer"/>
                <a:cs typeface="Khmer"/>
                <a:sym typeface="Khmer"/>
              </a:rPr>
              <a:t>agire come leva per la ripresa di settori e filiere (ad es. costruzioni)</a:t>
            </a:r>
            <a:endParaRPr/>
          </a:p>
          <a:p>
            <a:pPr indent="-341312" lvl="0" marL="34290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>
              <a:solidFill>
                <a:srgbClr val="376092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341312" lvl="0" marL="34290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76092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376092"/>
                </a:solidFill>
                <a:latin typeface="Khmer"/>
                <a:ea typeface="Khmer"/>
                <a:cs typeface="Khmer"/>
                <a:sym typeface="Khmer"/>
              </a:rPr>
              <a:t>Istituito Tavolo di coordinamento permanente </a:t>
            </a:r>
            <a:r>
              <a:rPr b="0" i="0" lang="en-US" sz="800" u="none">
                <a:solidFill>
                  <a:srgbClr val="376092"/>
                </a:solidFill>
                <a:latin typeface="Khmer"/>
                <a:ea typeface="Khmer"/>
                <a:cs typeface="Khmer"/>
                <a:sym typeface="Khmer"/>
              </a:rPr>
              <a:t>per il raggiungimento dei seguenti </a:t>
            </a:r>
            <a:r>
              <a:rPr b="1" i="0" lang="en-US" sz="800" u="none">
                <a:solidFill>
                  <a:srgbClr val="376092"/>
                </a:solidFill>
                <a:latin typeface="Khmer"/>
                <a:ea typeface="Khmer"/>
                <a:cs typeface="Khmer"/>
                <a:sym typeface="Khmer"/>
              </a:rPr>
              <a:t>obiettivi: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76092"/>
              </a:buClr>
              <a:buSzPts val="800"/>
              <a:buFont typeface="Noto Sans Symbols"/>
              <a:buChar char="▪"/>
            </a:pPr>
            <a:r>
              <a:rPr b="0" i="0" lang="en-US" sz="800" u="none">
                <a:solidFill>
                  <a:srgbClr val="376092"/>
                </a:solidFill>
                <a:latin typeface="Khmer"/>
                <a:ea typeface="Khmer"/>
                <a:cs typeface="Khmer"/>
                <a:sym typeface="Khmer"/>
              </a:rPr>
              <a:t>individuare processi amministrativi condivisi ed omogenei;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76092"/>
              </a:buClr>
              <a:buSzPts val="800"/>
              <a:buFont typeface="Noto Sans Symbols"/>
              <a:buChar char="▪"/>
            </a:pPr>
            <a:r>
              <a:rPr b="0" i="0" lang="en-US" sz="800" u="none">
                <a:solidFill>
                  <a:srgbClr val="376092"/>
                </a:solidFill>
                <a:latin typeface="Khmer"/>
                <a:ea typeface="Khmer"/>
                <a:cs typeface="Khmer"/>
                <a:sym typeface="Khmer"/>
              </a:rPr>
              <a:t>definire modelli organizzativi per la semplificazione dei processi informativi e autorizzativi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76092"/>
              </a:buClr>
              <a:buSzPts val="800"/>
              <a:buFont typeface="Noto Sans Symbols"/>
              <a:buChar char="▪"/>
            </a:pPr>
            <a:r>
              <a:rPr b="0" i="0" lang="en-US" sz="800" u="none">
                <a:solidFill>
                  <a:srgbClr val="376092"/>
                </a:solidFill>
                <a:latin typeface="Khmer"/>
                <a:ea typeface="Khmer"/>
                <a:cs typeface="Khmer"/>
                <a:sym typeface="Khmer"/>
              </a:rPr>
              <a:t>perseguire processi di integrazione degli strumenti conoscitivi 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76092"/>
              </a:buClr>
              <a:buSzPts val="800"/>
              <a:buFont typeface="Noto Sans Symbols"/>
              <a:buChar char="▪"/>
            </a:pPr>
            <a:r>
              <a:rPr b="0" i="0" lang="en-US" sz="800" u="none">
                <a:solidFill>
                  <a:srgbClr val="376092"/>
                </a:solidFill>
                <a:latin typeface="Khmer"/>
                <a:ea typeface="Khmer"/>
                <a:cs typeface="Khmer"/>
                <a:sym typeface="Khmer"/>
              </a:rPr>
              <a:t>attivare opportunità di informazione e formazione per gli operatori delle imprese e per le figure tecnico-specialistiche.</a:t>
            </a:r>
            <a:endParaRPr/>
          </a:p>
          <a:p>
            <a:pPr indent="-341312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>
              <a:solidFill>
                <a:srgbClr val="376092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-341312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376092"/>
                </a:solidFill>
                <a:latin typeface="Khmer"/>
                <a:ea typeface="Khmer"/>
                <a:cs typeface="Khmer"/>
                <a:sym typeface="Khmer"/>
              </a:rPr>
              <a:t>Sono state attivate le seguenti azioni: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⮚"/>
            </a:pPr>
            <a:r>
              <a:rPr b="0" i="0" lang="en-US" sz="800" u="none">
                <a:solidFill>
                  <a:srgbClr val="376092"/>
                </a:solidFill>
                <a:latin typeface="Khmer"/>
                <a:ea typeface="Khmer"/>
                <a:cs typeface="Khmer"/>
                <a:sym typeface="Khmer"/>
              </a:rPr>
              <a:t>realizzazione di apposita sezione del sito camerale dedicata ai Bonus Casa;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⮚"/>
            </a:pPr>
            <a:r>
              <a:rPr b="0" i="0" lang="en-US" sz="800" u="none">
                <a:solidFill>
                  <a:srgbClr val="376092"/>
                </a:solidFill>
                <a:latin typeface="Khmer"/>
                <a:ea typeface="Khmer"/>
                <a:cs typeface="Khmer"/>
                <a:sym typeface="Khmer"/>
              </a:rPr>
              <a:t>pubblicazione di una manifestazione di interesse finalizzata per la formazione di un elenco di operatori economici della filiera delle costruzioni, disponibili ad applicare le condizioni tecnico/economiche previste dai bonus casa;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⮚"/>
            </a:pPr>
            <a:r>
              <a:rPr b="0" i="0" lang="en-US" sz="800" u="none">
                <a:solidFill>
                  <a:srgbClr val="376092"/>
                </a:solidFill>
                <a:latin typeface="Khmer"/>
                <a:ea typeface="Khmer"/>
                <a:cs typeface="Khmer"/>
                <a:sym typeface="Khmer"/>
              </a:rPr>
              <a:t>condivisione di alcune iniziative atte ad agevolare le procedure amministrative.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376092"/>
                </a:solidFill>
                <a:latin typeface="Khmer"/>
                <a:ea typeface="Khmer"/>
                <a:cs typeface="Khmer"/>
                <a:sym typeface="Khmer"/>
              </a:rPr>
              <a:t> </a:t>
            </a:r>
            <a:endParaRPr/>
          </a:p>
          <a:p>
            <a:pPr indent="-341312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800"/>
              <a:buFont typeface="Khmer"/>
              <a:buNone/>
            </a:pPr>
            <a:r>
              <a:rPr b="1" i="0" lang="en-US" sz="800" u="none">
                <a:solidFill>
                  <a:srgbClr val="376092"/>
                </a:solidFill>
                <a:latin typeface="Khmer"/>
                <a:ea typeface="Khmer"/>
                <a:cs typeface="Khmer"/>
                <a:sym typeface="Khmer"/>
              </a:rPr>
              <a:t>Enti e soggetti coinvolti:</a:t>
            </a:r>
            <a:endParaRPr/>
          </a:p>
          <a:p>
            <a:pPr indent="-341312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800"/>
              <a:buFont typeface="Khmer"/>
              <a:buNone/>
            </a:pPr>
            <a:r>
              <a:rPr b="0" i="0" lang="en-US" sz="800" u="none">
                <a:solidFill>
                  <a:srgbClr val="376092"/>
                </a:solidFill>
                <a:latin typeface="Khmer"/>
                <a:ea typeface="Khmer"/>
                <a:cs typeface="Khmer"/>
                <a:sym typeface="Khmer"/>
              </a:rPr>
              <a:t>Camera di commercio di Reggio Calabria; Regione Calabria-Assessorato Infrastrutture, Lavori Pubblici, Mobilità; Città Metropolitana di Reggio Calabria; Comune di Reggio Calabria; Associazioni dei Comuni “Area grecanica”, “Area della Locride”, “Area della Piana Città degli Ulivi”, “Area dello Stretto”; Associazioni di categoria Confindustria, ANCE, Confcommercio, Confesercenti, ASCOA, Confartigianato Imprese Calabria, CNA Reggio Calabria, Casartigiani Reggio Calabria e UNCI Federazione regionale Calabria; il Collegio provinciale dei Geometri e dei Geometri laureati; gli Ordini  provinciali degli Ingegneri, degli Architetti, dei Commercialisti ed  Esperti contabili, dei Dottori Agronomi e Dottori Forestali, dei Periti industriali e Periti industriali Laureati; l’Ordine dei Geologi della Calabria.</a:t>
            </a:r>
            <a:endParaRPr/>
          </a:p>
        </p:txBody>
      </p:sp>
      <p:sp>
        <p:nvSpPr>
          <p:cNvPr id="916" name="Google Shape;916;p43"/>
          <p:cNvSpPr txBox="1"/>
          <p:nvPr/>
        </p:nvSpPr>
        <p:spPr>
          <a:xfrm>
            <a:off x="539750" y="2500312"/>
            <a:ext cx="1728787" cy="215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000"/>
              <a:buFont typeface="Khmer"/>
              <a:buNone/>
            </a:pPr>
            <a:r>
              <a:rPr b="1" i="0" lang="en-US" sz="1000" u="none">
                <a:solidFill>
                  <a:srgbClr val="C00000"/>
                </a:solidFill>
                <a:latin typeface="Khmer"/>
                <a:ea typeface="Khmer"/>
                <a:cs typeface="Khmer"/>
                <a:sym typeface="Khmer"/>
              </a:rPr>
              <a:t>ASSISTENZA ALLO SVILUPPO DELLE PMI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44"/>
          <p:cNvSpPr txBox="1"/>
          <p:nvPr>
            <p:ph type="title"/>
          </p:nvPr>
        </p:nvSpPr>
        <p:spPr>
          <a:xfrm>
            <a:off x="1044575" y="627062"/>
            <a:ext cx="72072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i="0" lang="en-US" sz="3200" u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OBIETTIVI STRATEGICI</a:t>
            </a:r>
            <a:endParaRPr/>
          </a:p>
        </p:txBody>
      </p:sp>
      <p:sp>
        <p:nvSpPr>
          <p:cNvPr id="922" name="Google Shape;922;p44"/>
          <p:cNvSpPr/>
          <p:nvPr/>
        </p:nvSpPr>
        <p:spPr>
          <a:xfrm>
            <a:off x="0" y="2447925"/>
            <a:ext cx="9144000" cy="1009650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1"/>
            </a:solidFill>
            <a:prstDash val="solid"/>
            <a:miter lim="5243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3" name="Google Shape;923;p44"/>
          <p:cNvSpPr/>
          <p:nvPr/>
        </p:nvSpPr>
        <p:spPr>
          <a:xfrm>
            <a:off x="0" y="2447925"/>
            <a:ext cx="9144000" cy="1009650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miter lim="5243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4" name="Google Shape;924;p44"/>
          <p:cNvGrpSpPr/>
          <p:nvPr/>
        </p:nvGrpSpPr>
        <p:grpSpPr>
          <a:xfrm>
            <a:off x="1785937" y="1779587"/>
            <a:ext cx="473075" cy="473075"/>
            <a:chOff x="1786339" y="1703401"/>
            <a:chExt cx="473400" cy="473400"/>
          </a:xfrm>
        </p:grpSpPr>
        <p:sp>
          <p:nvSpPr>
            <p:cNvPr id="925" name="Google Shape;925;p44"/>
            <p:cNvSpPr/>
            <p:nvPr/>
          </p:nvSpPr>
          <p:spPr>
            <a:xfrm rot="8100000">
              <a:off x="1855667" y="1772729"/>
              <a:ext cx="334744" cy="334744"/>
            </a:xfrm>
            <a:custGeom>
              <a:rect b="b" l="l" r="r" t="t"/>
              <a:pathLst>
                <a:path extrusionOk="0" h="334744" w="334744">
                  <a:moveTo>
                    <a:pt x="0" y="167372"/>
                  </a:moveTo>
                  <a:cubicBezTo>
                    <a:pt x="0" y="74935"/>
                    <a:pt x="74935" y="0"/>
                    <a:pt x="167372" y="0"/>
                  </a:cubicBezTo>
                  <a:lnTo>
                    <a:pt x="334744" y="0"/>
                  </a:lnTo>
                  <a:lnTo>
                    <a:pt x="334744" y="167372"/>
                  </a:lnTo>
                  <a:cubicBezTo>
                    <a:pt x="334744" y="259809"/>
                    <a:pt x="259809" y="334744"/>
                    <a:pt x="167372" y="334744"/>
                  </a:cubicBezTo>
                  <a:cubicBezTo>
                    <a:pt x="74935" y="334744"/>
                    <a:pt x="0" y="259809"/>
                    <a:pt x="0" y="167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44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828B"/>
                </a:buClr>
                <a:buSzPts val="600"/>
                <a:buFont typeface="Red Hat Text"/>
                <a:buNone/>
              </a:pPr>
              <a:r>
                <a:rPr b="0" i="0" lang="en-US" sz="600" u="none">
                  <a:solidFill>
                    <a:srgbClr val="80828B"/>
                  </a:solidFill>
                  <a:latin typeface="Red Hat Text"/>
                  <a:ea typeface="Red Hat Text"/>
                  <a:cs typeface="Red Hat Text"/>
                  <a:sym typeface="Red Hat Text"/>
                </a:rPr>
                <a:t>1</a:t>
              </a:r>
              <a:endParaRPr/>
            </a:p>
          </p:txBody>
        </p:sp>
      </p:grpSp>
      <p:grpSp>
        <p:nvGrpSpPr>
          <p:cNvPr id="927" name="Google Shape;927;p44"/>
          <p:cNvGrpSpPr/>
          <p:nvPr/>
        </p:nvGrpSpPr>
        <p:grpSpPr>
          <a:xfrm>
            <a:off x="3814762" y="1779587"/>
            <a:ext cx="473075" cy="473075"/>
            <a:chOff x="3814414" y="1703401"/>
            <a:chExt cx="473400" cy="473400"/>
          </a:xfrm>
        </p:grpSpPr>
        <p:sp>
          <p:nvSpPr>
            <p:cNvPr id="928" name="Google Shape;928;p44"/>
            <p:cNvSpPr/>
            <p:nvPr/>
          </p:nvSpPr>
          <p:spPr>
            <a:xfrm rot="8100000">
              <a:off x="3883742" y="1772729"/>
              <a:ext cx="334744" cy="334744"/>
            </a:xfrm>
            <a:custGeom>
              <a:rect b="b" l="l" r="r" t="t"/>
              <a:pathLst>
                <a:path extrusionOk="0" h="334744" w="334744">
                  <a:moveTo>
                    <a:pt x="0" y="167372"/>
                  </a:moveTo>
                  <a:cubicBezTo>
                    <a:pt x="0" y="74935"/>
                    <a:pt x="74935" y="0"/>
                    <a:pt x="167372" y="0"/>
                  </a:cubicBezTo>
                  <a:lnTo>
                    <a:pt x="334744" y="0"/>
                  </a:lnTo>
                  <a:lnTo>
                    <a:pt x="334744" y="167372"/>
                  </a:lnTo>
                  <a:cubicBezTo>
                    <a:pt x="334744" y="259809"/>
                    <a:pt x="259809" y="334744"/>
                    <a:pt x="167372" y="334744"/>
                  </a:cubicBezTo>
                  <a:cubicBezTo>
                    <a:pt x="74935" y="334744"/>
                    <a:pt x="0" y="259809"/>
                    <a:pt x="0" y="167372"/>
                  </a:cubicBezTo>
                  <a:close/>
                </a:path>
              </a:pathLst>
            </a:custGeom>
            <a:solidFill>
              <a:srgbClr val="9FE2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44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828B"/>
                </a:buClr>
                <a:buSzPts val="600"/>
                <a:buFont typeface="Red Hat Text"/>
                <a:buNone/>
              </a:pPr>
              <a:r>
                <a:rPr b="0" i="0" lang="en-US" sz="600" u="none">
                  <a:solidFill>
                    <a:srgbClr val="80828B"/>
                  </a:solidFill>
                  <a:latin typeface="Red Hat Text"/>
                  <a:ea typeface="Red Hat Text"/>
                  <a:cs typeface="Red Hat Text"/>
                  <a:sym typeface="Red Hat Text"/>
                </a:rPr>
                <a:t>3</a:t>
              </a:r>
              <a:endParaRPr/>
            </a:p>
          </p:txBody>
        </p:sp>
      </p:grpSp>
      <p:grpSp>
        <p:nvGrpSpPr>
          <p:cNvPr id="930" name="Google Shape;930;p44"/>
          <p:cNvGrpSpPr/>
          <p:nvPr/>
        </p:nvGrpSpPr>
        <p:grpSpPr>
          <a:xfrm>
            <a:off x="5970587" y="1779587"/>
            <a:ext cx="473075" cy="473075"/>
            <a:chOff x="5842489" y="1703401"/>
            <a:chExt cx="473400" cy="473400"/>
          </a:xfrm>
        </p:grpSpPr>
        <p:sp>
          <p:nvSpPr>
            <p:cNvPr id="931" name="Google Shape;931;p44"/>
            <p:cNvSpPr/>
            <p:nvPr/>
          </p:nvSpPr>
          <p:spPr>
            <a:xfrm rot="8100000">
              <a:off x="5911817" y="1772729"/>
              <a:ext cx="334744" cy="334744"/>
            </a:xfrm>
            <a:custGeom>
              <a:rect b="b" l="l" r="r" t="t"/>
              <a:pathLst>
                <a:path extrusionOk="0" h="334744" w="334744">
                  <a:moveTo>
                    <a:pt x="0" y="167372"/>
                  </a:moveTo>
                  <a:cubicBezTo>
                    <a:pt x="0" y="74935"/>
                    <a:pt x="74935" y="0"/>
                    <a:pt x="167372" y="0"/>
                  </a:cubicBezTo>
                  <a:lnTo>
                    <a:pt x="334744" y="0"/>
                  </a:lnTo>
                  <a:lnTo>
                    <a:pt x="334744" y="167372"/>
                  </a:lnTo>
                  <a:cubicBezTo>
                    <a:pt x="334744" y="259809"/>
                    <a:pt x="259809" y="334744"/>
                    <a:pt x="167372" y="334744"/>
                  </a:cubicBezTo>
                  <a:cubicBezTo>
                    <a:pt x="74935" y="334744"/>
                    <a:pt x="0" y="259809"/>
                    <a:pt x="0" y="167372"/>
                  </a:cubicBezTo>
                  <a:close/>
                </a:path>
              </a:pathLst>
            </a:custGeom>
            <a:solidFill>
              <a:srgbClr val="0784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44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828B"/>
                </a:buClr>
                <a:buSzPts val="600"/>
                <a:buFont typeface="Red Hat Text"/>
                <a:buNone/>
              </a:pPr>
              <a:r>
                <a:rPr b="0" i="0" lang="en-US" sz="600" u="none">
                  <a:solidFill>
                    <a:srgbClr val="80828B"/>
                  </a:solidFill>
                  <a:latin typeface="Red Hat Text"/>
                  <a:ea typeface="Red Hat Text"/>
                  <a:cs typeface="Red Hat Text"/>
                  <a:sym typeface="Red Hat Text"/>
                </a:rPr>
                <a:t>5</a:t>
              </a:r>
              <a:endParaRPr/>
            </a:p>
          </p:txBody>
        </p:sp>
      </p:grpSp>
      <p:grpSp>
        <p:nvGrpSpPr>
          <p:cNvPr id="933" name="Google Shape;933;p44"/>
          <p:cNvGrpSpPr/>
          <p:nvPr/>
        </p:nvGrpSpPr>
        <p:grpSpPr>
          <a:xfrm>
            <a:off x="6880702" y="3610452"/>
            <a:ext cx="473708" cy="473708"/>
            <a:chOff x="6880814" y="3534318"/>
            <a:chExt cx="473400" cy="473400"/>
          </a:xfrm>
        </p:grpSpPr>
        <p:sp>
          <p:nvSpPr>
            <p:cNvPr id="934" name="Google Shape;934;p44"/>
            <p:cNvSpPr/>
            <p:nvPr/>
          </p:nvSpPr>
          <p:spPr>
            <a:xfrm rot="-2700000">
              <a:off x="6950142" y="3603646"/>
              <a:ext cx="334744" cy="334744"/>
            </a:xfrm>
            <a:custGeom>
              <a:rect b="b" l="l" r="r" t="t"/>
              <a:pathLst>
                <a:path extrusionOk="0" h="334744" w="334744">
                  <a:moveTo>
                    <a:pt x="0" y="167372"/>
                  </a:moveTo>
                  <a:cubicBezTo>
                    <a:pt x="0" y="74935"/>
                    <a:pt x="74935" y="0"/>
                    <a:pt x="167372" y="0"/>
                  </a:cubicBezTo>
                  <a:lnTo>
                    <a:pt x="334744" y="0"/>
                  </a:lnTo>
                  <a:lnTo>
                    <a:pt x="334744" y="167372"/>
                  </a:lnTo>
                  <a:cubicBezTo>
                    <a:pt x="334744" y="259809"/>
                    <a:pt x="259809" y="334744"/>
                    <a:pt x="167372" y="334744"/>
                  </a:cubicBezTo>
                  <a:cubicBezTo>
                    <a:pt x="74935" y="334744"/>
                    <a:pt x="0" y="259809"/>
                    <a:pt x="0" y="167372"/>
                  </a:cubicBezTo>
                  <a:close/>
                </a:path>
              </a:pathLst>
            </a:custGeom>
            <a:solidFill>
              <a:srgbClr val="EE76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44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828B"/>
                </a:buClr>
                <a:buSzPts val="600"/>
                <a:buFont typeface="Red Hat Text"/>
                <a:buNone/>
              </a:pPr>
              <a:r>
                <a:rPr b="0" i="0" lang="en-US" sz="600" u="none">
                  <a:solidFill>
                    <a:srgbClr val="80828B"/>
                  </a:solidFill>
                  <a:latin typeface="Red Hat Text"/>
                  <a:ea typeface="Red Hat Text"/>
                  <a:cs typeface="Red Hat Text"/>
                  <a:sym typeface="Red Hat Text"/>
                </a:rPr>
                <a:t>8</a:t>
              </a:r>
              <a:endParaRPr/>
            </a:p>
          </p:txBody>
        </p:sp>
      </p:grpSp>
      <p:grpSp>
        <p:nvGrpSpPr>
          <p:cNvPr id="936" name="Google Shape;936;p44"/>
          <p:cNvGrpSpPr/>
          <p:nvPr/>
        </p:nvGrpSpPr>
        <p:grpSpPr>
          <a:xfrm>
            <a:off x="4852987" y="3652837"/>
            <a:ext cx="473075" cy="473075"/>
            <a:chOff x="4852739" y="3576300"/>
            <a:chExt cx="473400" cy="473400"/>
          </a:xfrm>
        </p:grpSpPr>
        <p:sp>
          <p:nvSpPr>
            <p:cNvPr id="937" name="Google Shape;937;p44"/>
            <p:cNvSpPr/>
            <p:nvPr/>
          </p:nvSpPr>
          <p:spPr>
            <a:xfrm rot="-2700000">
              <a:off x="4922067" y="3645628"/>
              <a:ext cx="334744" cy="334744"/>
            </a:xfrm>
            <a:custGeom>
              <a:rect b="b" l="l" r="r" t="t"/>
              <a:pathLst>
                <a:path extrusionOk="0" h="334744" w="334744">
                  <a:moveTo>
                    <a:pt x="0" y="167372"/>
                  </a:moveTo>
                  <a:cubicBezTo>
                    <a:pt x="0" y="74935"/>
                    <a:pt x="74935" y="0"/>
                    <a:pt x="167372" y="0"/>
                  </a:cubicBezTo>
                  <a:lnTo>
                    <a:pt x="334744" y="0"/>
                  </a:lnTo>
                  <a:lnTo>
                    <a:pt x="334744" y="167372"/>
                  </a:lnTo>
                  <a:cubicBezTo>
                    <a:pt x="334744" y="259809"/>
                    <a:pt x="259809" y="334744"/>
                    <a:pt x="167372" y="334744"/>
                  </a:cubicBezTo>
                  <a:cubicBezTo>
                    <a:pt x="74935" y="334744"/>
                    <a:pt x="0" y="259809"/>
                    <a:pt x="0" y="167372"/>
                  </a:cubicBezTo>
                  <a:close/>
                </a:path>
              </a:pathLst>
            </a:custGeom>
            <a:solidFill>
              <a:srgbClr val="1AB6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44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828B"/>
                </a:buClr>
                <a:buSzPts val="600"/>
                <a:buFont typeface="Red Hat Text"/>
                <a:buNone/>
              </a:pPr>
              <a:r>
                <a:rPr b="0" i="0" lang="en-US" sz="600" u="none">
                  <a:solidFill>
                    <a:srgbClr val="80828B"/>
                  </a:solidFill>
                  <a:latin typeface="Red Hat Text"/>
                  <a:ea typeface="Red Hat Text"/>
                  <a:cs typeface="Red Hat Text"/>
                  <a:sym typeface="Red Hat Text"/>
                </a:rPr>
                <a:t>6</a:t>
              </a:r>
              <a:endParaRPr/>
            </a:p>
          </p:txBody>
        </p:sp>
      </p:grpSp>
      <p:grpSp>
        <p:nvGrpSpPr>
          <p:cNvPr id="939" name="Google Shape;939;p44"/>
          <p:cNvGrpSpPr/>
          <p:nvPr/>
        </p:nvGrpSpPr>
        <p:grpSpPr>
          <a:xfrm>
            <a:off x="1146175" y="3633787"/>
            <a:ext cx="473075" cy="473075"/>
            <a:chOff x="2824664" y="3576300"/>
            <a:chExt cx="473400" cy="473400"/>
          </a:xfrm>
        </p:grpSpPr>
        <p:sp>
          <p:nvSpPr>
            <p:cNvPr id="940" name="Google Shape;940;p44"/>
            <p:cNvSpPr/>
            <p:nvPr/>
          </p:nvSpPr>
          <p:spPr>
            <a:xfrm rot="-2700000">
              <a:off x="2893992" y="3645628"/>
              <a:ext cx="334744" cy="334744"/>
            </a:xfrm>
            <a:custGeom>
              <a:rect b="b" l="l" r="r" t="t"/>
              <a:pathLst>
                <a:path extrusionOk="0" h="334744" w="334744">
                  <a:moveTo>
                    <a:pt x="0" y="167372"/>
                  </a:moveTo>
                  <a:cubicBezTo>
                    <a:pt x="0" y="74935"/>
                    <a:pt x="74935" y="0"/>
                    <a:pt x="167372" y="0"/>
                  </a:cubicBezTo>
                  <a:lnTo>
                    <a:pt x="334744" y="0"/>
                  </a:lnTo>
                  <a:lnTo>
                    <a:pt x="334744" y="167372"/>
                  </a:lnTo>
                  <a:cubicBezTo>
                    <a:pt x="334744" y="259809"/>
                    <a:pt x="259809" y="334744"/>
                    <a:pt x="167372" y="334744"/>
                  </a:cubicBezTo>
                  <a:cubicBezTo>
                    <a:pt x="74935" y="334744"/>
                    <a:pt x="0" y="259809"/>
                    <a:pt x="0" y="1673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44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828B"/>
                </a:buClr>
                <a:buSzPts val="600"/>
                <a:buFont typeface="Red Hat Text"/>
                <a:buNone/>
              </a:pPr>
              <a:r>
                <a:rPr b="0" i="0" lang="en-US" sz="600" u="none">
                  <a:solidFill>
                    <a:srgbClr val="80828B"/>
                  </a:solidFill>
                  <a:latin typeface="Red Hat Text"/>
                  <a:ea typeface="Red Hat Text"/>
                  <a:cs typeface="Red Hat Text"/>
                  <a:sym typeface="Red Hat Text"/>
                </a:rPr>
                <a:t>2</a:t>
              </a:r>
              <a:endParaRPr/>
            </a:p>
          </p:txBody>
        </p:sp>
      </p:grpSp>
      <p:sp>
        <p:nvSpPr>
          <p:cNvPr id="942" name="Google Shape;942;p44"/>
          <p:cNvSpPr txBox="1"/>
          <p:nvPr/>
        </p:nvSpPr>
        <p:spPr>
          <a:xfrm>
            <a:off x="1042987" y="1276350"/>
            <a:ext cx="19462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INNOVAZIONE E DIGITALIZZAZIONE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ACCRESCERE LA DIGITALIZZAZIONE DEL SISTEMA IMPRENDITORIALE E STIMOLARE L’INNOVAZIONE</a:t>
            </a:r>
            <a:endParaRPr/>
          </a:p>
        </p:txBody>
      </p:sp>
      <p:sp>
        <p:nvSpPr>
          <p:cNvPr id="943" name="Google Shape;943;p44"/>
          <p:cNvSpPr txBox="1"/>
          <p:nvPr/>
        </p:nvSpPr>
        <p:spPr>
          <a:xfrm>
            <a:off x="3208337" y="1276350"/>
            <a:ext cx="172402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33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990033"/>
                </a:solidFill>
                <a:latin typeface="Calibri"/>
                <a:ea typeface="Calibri"/>
                <a:cs typeface="Calibri"/>
                <a:sym typeface="Calibri"/>
              </a:rPr>
              <a:t>INTERNAZIONALIZZAZIONE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SOSTENERE L’APERTURA AI MERCATI ESTERI DEL SISTEMA IMPRENDITORIALE LOCALE</a:t>
            </a:r>
            <a:endParaRPr/>
          </a:p>
        </p:txBody>
      </p:sp>
      <p:sp>
        <p:nvSpPr>
          <p:cNvPr id="944" name="Google Shape;944;p44"/>
          <p:cNvSpPr txBox="1"/>
          <p:nvPr/>
        </p:nvSpPr>
        <p:spPr>
          <a:xfrm>
            <a:off x="5018087" y="1231900"/>
            <a:ext cx="2433637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E46C0A"/>
                </a:solidFill>
                <a:latin typeface="Calibri"/>
                <a:ea typeface="Calibri"/>
                <a:cs typeface="Calibri"/>
                <a:sym typeface="Calibri"/>
              </a:rPr>
              <a:t>TURISMO E CULTURA E IMPRENDITORIALITA'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FAVORIRE LA PRODUTTIVITÀ E LA COMPETITIVITÀ DEL SISTEMA TERRITORIALE</a:t>
            </a:r>
            <a:endParaRPr/>
          </a:p>
        </p:txBody>
      </p:sp>
      <p:sp>
        <p:nvSpPr>
          <p:cNvPr id="945" name="Google Shape;945;p44"/>
          <p:cNvSpPr txBox="1"/>
          <p:nvPr/>
        </p:nvSpPr>
        <p:spPr>
          <a:xfrm>
            <a:off x="7483475" y="1317625"/>
            <a:ext cx="12858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33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990033"/>
                </a:solidFill>
                <a:latin typeface="Calibri"/>
                <a:ea typeface="Calibri"/>
                <a:cs typeface="Calibri"/>
                <a:sym typeface="Calibri"/>
              </a:rPr>
              <a:t>INFRASTRUTTURE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SVILUPPO DI PROGETTI TERRITORIALI </a:t>
            </a:r>
            <a:endParaRPr/>
          </a:p>
        </p:txBody>
      </p:sp>
      <p:sp>
        <p:nvSpPr>
          <p:cNvPr id="946" name="Google Shape;946;p44"/>
          <p:cNvSpPr txBox="1"/>
          <p:nvPr/>
        </p:nvSpPr>
        <p:spPr>
          <a:xfrm>
            <a:off x="504825" y="4106862"/>
            <a:ext cx="1760537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E46C0A"/>
                </a:solidFill>
                <a:latin typeface="Calibri"/>
                <a:ea typeface="Calibri"/>
                <a:cs typeface="Calibri"/>
                <a:sym typeface="Calibri"/>
              </a:rPr>
              <a:t>CAPITALE UMANO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ORIENTAMENTO E MATCHING DOMANDA/OFFERTA DI LAVORO</a:t>
            </a:r>
            <a:endParaRPr/>
          </a:p>
        </p:txBody>
      </p:sp>
      <p:sp>
        <p:nvSpPr>
          <p:cNvPr id="947" name="Google Shape;947;p44"/>
          <p:cNvSpPr txBox="1"/>
          <p:nvPr/>
        </p:nvSpPr>
        <p:spPr>
          <a:xfrm>
            <a:off x="7415212" y="3543300"/>
            <a:ext cx="1189037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5908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BC5908"/>
                </a:solidFill>
                <a:latin typeface="Calibri"/>
                <a:ea typeface="Calibri"/>
                <a:cs typeface="Calibri"/>
                <a:sym typeface="Calibri"/>
              </a:rPr>
              <a:t>VIGILANZA E LEGALITA'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FAVORIRE LA FIDUCIA NEL MERCATO </a:t>
            </a:r>
            <a:endParaRPr/>
          </a:p>
        </p:txBody>
      </p:sp>
      <p:sp>
        <p:nvSpPr>
          <p:cNvPr id="948" name="Google Shape;948;p44"/>
          <p:cNvSpPr/>
          <p:nvPr/>
        </p:nvSpPr>
        <p:spPr>
          <a:xfrm>
            <a:off x="608012" y="954087"/>
            <a:ext cx="201612" cy="201612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9525">
            <a:solidFill>
              <a:srgbClr val="1AB6D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49" name="Google Shape;949;p44"/>
          <p:cNvGrpSpPr/>
          <p:nvPr/>
        </p:nvGrpSpPr>
        <p:grpSpPr>
          <a:xfrm>
            <a:off x="2886075" y="3616325"/>
            <a:ext cx="474662" cy="474662"/>
            <a:chOff x="2824664" y="3576300"/>
            <a:chExt cx="473400" cy="473400"/>
          </a:xfrm>
        </p:grpSpPr>
        <p:sp>
          <p:nvSpPr>
            <p:cNvPr id="950" name="Google Shape;950;p44"/>
            <p:cNvSpPr/>
            <p:nvPr/>
          </p:nvSpPr>
          <p:spPr>
            <a:xfrm rot="-2700000">
              <a:off x="2893992" y="3645628"/>
              <a:ext cx="334744" cy="334744"/>
            </a:xfrm>
            <a:custGeom>
              <a:rect b="b" l="l" r="r" t="t"/>
              <a:pathLst>
                <a:path extrusionOk="0" h="334744" w="334744">
                  <a:moveTo>
                    <a:pt x="0" y="167372"/>
                  </a:moveTo>
                  <a:cubicBezTo>
                    <a:pt x="0" y="74935"/>
                    <a:pt x="74935" y="0"/>
                    <a:pt x="167372" y="0"/>
                  </a:cubicBezTo>
                  <a:lnTo>
                    <a:pt x="334744" y="0"/>
                  </a:lnTo>
                  <a:lnTo>
                    <a:pt x="334744" y="167372"/>
                  </a:lnTo>
                  <a:cubicBezTo>
                    <a:pt x="334744" y="259809"/>
                    <a:pt x="259809" y="334744"/>
                    <a:pt x="167372" y="334744"/>
                  </a:cubicBezTo>
                  <a:cubicBezTo>
                    <a:pt x="74935" y="334744"/>
                    <a:pt x="0" y="259809"/>
                    <a:pt x="0" y="167372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44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828B"/>
                </a:buClr>
                <a:buSzPts val="600"/>
                <a:buFont typeface="Red Hat Text"/>
                <a:buNone/>
              </a:pPr>
              <a:r>
                <a:rPr b="0" i="0" lang="en-US" sz="600" u="none">
                  <a:solidFill>
                    <a:srgbClr val="80828B"/>
                  </a:solidFill>
                  <a:latin typeface="Red Hat Text"/>
                  <a:ea typeface="Red Hat Text"/>
                  <a:cs typeface="Red Hat Text"/>
                  <a:sym typeface="Red Hat Text"/>
                </a:rPr>
                <a:t>4</a:t>
              </a:r>
              <a:endParaRPr/>
            </a:p>
          </p:txBody>
        </p:sp>
      </p:grpSp>
      <p:grpSp>
        <p:nvGrpSpPr>
          <p:cNvPr id="952" name="Google Shape;952;p44"/>
          <p:cNvGrpSpPr/>
          <p:nvPr/>
        </p:nvGrpSpPr>
        <p:grpSpPr>
          <a:xfrm>
            <a:off x="7770812" y="3076575"/>
            <a:ext cx="473075" cy="473075"/>
            <a:chOff x="6880814" y="3576300"/>
            <a:chExt cx="473400" cy="473400"/>
          </a:xfrm>
        </p:grpSpPr>
        <p:sp>
          <p:nvSpPr>
            <p:cNvPr id="953" name="Google Shape;953;p44"/>
            <p:cNvSpPr/>
            <p:nvPr/>
          </p:nvSpPr>
          <p:spPr>
            <a:xfrm rot="-2700000">
              <a:off x="6950142" y="3645628"/>
              <a:ext cx="334744" cy="334744"/>
            </a:xfrm>
            <a:custGeom>
              <a:rect b="b" l="l" r="r" t="t"/>
              <a:pathLst>
                <a:path extrusionOk="0" h="334744" w="334744">
                  <a:moveTo>
                    <a:pt x="0" y="167372"/>
                  </a:moveTo>
                  <a:cubicBezTo>
                    <a:pt x="0" y="74935"/>
                    <a:pt x="74935" y="0"/>
                    <a:pt x="167372" y="0"/>
                  </a:cubicBezTo>
                  <a:lnTo>
                    <a:pt x="334744" y="0"/>
                  </a:lnTo>
                  <a:lnTo>
                    <a:pt x="334744" y="167372"/>
                  </a:lnTo>
                  <a:cubicBezTo>
                    <a:pt x="334744" y="259809"/>
                    <a:pt x="259809" y="334744"/>
                    <a:pt x="167372" y="334744"/>
                  </a:cubicBezTo>
                  <a:cubicBezTo>
                    <a:pt x="74935" y="334744"/>
                    <a:pt x="0" y="259809"/>
                    <a:pt x="0" y="167372"/>
                  </a:cubicBezTo>
                  <a:close/>
                </a:path>
              </a:pathLst>
            </a:custGeom>
            <a:solidFill>
              <a:srgbClr val="E7BE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44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828B"/>
                </a:buClr>
                <a:buSzPts val="600"/>
                <a:buFont typeface="Red Hat Text"/>
                <a:buNone/>
              </a:pPr>
              <a:r>
                <a:rPr b="0" i="0" lang="en-US" sz="600" u="none">
                  <a:solidFill>
                    <a:srgbClr val="80828B"/>
                  </a:solidFill>
                  <a:latin typeface="Red Hat Text"/>
                  <a:ea typeface="Red Hat Text"/>
                  <a:cs typeface="Red Hat Text"/>
                  <a:sym typeface="Red Hat Text"/>
                </a:rPr>
                <a:t>8</a:t>
              </a:r>
              <a:endParaRPr/>
            </a:p>
          </p:txBody>
        </p:sp>
      </p:grpSp>
      <p:grpSp>
        <p:nvGrpSpPr>
          <p:cNvPr id="955" name="Google Shape;955;p44"/>
          <p:cNvGrpSpPr/>
          <p:nvPr/>
        </p:nvGrpSpPr>
        <p:grpSpPr>
          <a:xfrm>
            <a:off x="7889875" y="1809750"/>
            <a:ext cx="473075" cy="473075"/>
            <a:chOff x="5842489" y="1703401"/>
            <a:chExt cx="473400" cy="473400"/>
          </a:xfrm>
        </p:grpSpPr>
        <p:sp>
          <p:nvSpPr>
            <p:cNvPr id="956" name="Google Shape;956;p44"/>
            <p:cNvSpPr/>
            <p:nvPr/>
          </p:nvSpPr>
          <p:spPr>
            <a:xfrm rot="8100000">
              <a:off x="5911817" y="1772729"/>
              <a:ext cx="334744" cy="334744"/>
            </a:xfrm>
            <a:custGeom>
              <a:rect b="b" l="l" r="r" t="t"/>
              <a:pathLst>
                <a:path extrusionOk="0" h="334744" w="334744">
                  <a:moveTo>
                    <a:pt x="0" y="167372"/>
                  </a:moveTo>
                  <a:cubicBezTo>
                    <a:pt x="0" y="74935"/>
                    <a:pt x="74935" y="0"/>
                    <a:pt x="167372" y="0"/>
                  </a:cubicBezTo>
                  <a:lnTo>
                    <a:pt x="334744" y="0"/>
                  </a:lnTo>
                  <a:lnTo>
                    <a:pt x="334744" y="167372"/>
                  </a:lnTo>
                  <a:cubicBezTo>
                    <a:pt x="334744" y="259809"/>
                    <a:pt x="259809" y="334744"/>
                    <a:pt x="167372" y="334744"/>
                  </a:cubicBezTo>
                  <a:cubicBezTo>
                    <a:pt x="74935" y="334744"/>
                    <a:pt x="0" y="259809"/>
                    <a:pt x="0" y="16737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44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828B"/>
                </a:buClr>
                <a:buSzPts val="600"/>
                <a:buFont typeface="Red Hat Text"/>
                <a:buNone/>
              </a:pPr>
              <a:r>
                <a:rPr b="0" i="0" lang="en-US" sz="600" u="none">
                  <a:solidFill>
                    <a:srgbClr val="80828B"/>
                  </a:solidFill>
                  <a:latin typeface="Red Hat Text"/>
                  <a:ea typeface="Red Hat Text"/>
                  <a:cs typeface="Red Hat Text"/>
                  <a:sym typeface="Red Hat Text"/>
                </a:rPr>
                <a:t>5</a:t>
              </a:r>
              <a:endParaRPr/>
            </a:p>
          </p:txBody>
        </p:sp>
      </p:grpSp>
      <p:sp>
        <p:nvSpPr>
          <p:cNvPr id="958" name="Google Shape;958;p44"/>
          <p:cNvSpPr txBox="1"/>
          <p:nvPr/>
        </p:nvSpPr>
        <p:spPr>
          <a:xfrm>
            <a:off x="2259012" y="4090987"/>
            <a:ext cx="1762125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7933C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77933C"/>
                </a:solidFill>
                <a:latin typeface="Calibri"/>
                <a:ea typeface="Calibri"/>
                <a:cs typeface="Calibri"/>
                <a:sym typeface="Calibri"/>
              </a:rPr>
              <a:t>EFFICIENTAMENTO ECONOMICO  E PATRIMONIALE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GARANTIRE L’EFFICIENZA DI GESTIONE</a:t>
            </a:r>
            <a:endParaRPr/>
          </a:p>
        </p:txBody>
      </p:sp>
      <p:sp>
        <p:nvSpPr>
          <p:cNvPr id="959" name="Google Shape;959;p44"/>
          <p:cNvSpPr txBox="1"/>
          <p:nvPr/>
        </p:nvSpPr>
        <p:spPr>
          <a:xfrm>
            <a:off x="4308475" y="4098925"/>
            <a:ext cx="1762125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5908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BC5908"/>
                </a:solidFill>
                <a:latin typeface="Calibri"/>
                <a:ea typeface="Calibri"/>
                <a:cs typeface="Calibri"/>
                <a:sym typeface="Calibri"/>
              </a:rPr>
              <a:t>SEMPLIFICAZIONE E TRASPARENZA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QUALITÀ E TECNOLOGIA PER SERVIZI PIÙ ACCESSIBILI ED EFFICACI</a:t>
            </a:r>
            <a:endParaRPr/>
          </a:p>
        </p:txBody>
      </p:sp>
      <p:sp>
        <p:nvSpPr>
          <p:cNvPr id="960" name="Google Shape;960;p44"/>
          <p:cNvSpPr txBox="1"/>
          <p:nvPr/>
        </p:nvSpPr>
        <p:spPr>
          <a:xfrm>
            <a:off x="6194425" y="4054475"/>
            <a:ext cx="1879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4A7B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604A7B"/>
                </a:solidFill>
                <a:latin typeface="Calibri"/>
                <a:ea typeface="Calibri"/>
                <a:cs typeface="Calibri"/>
                <a:sym typeface="Calibri"/>
              </a:rPr>
              <a:t>VALORIZZAZIONE RISORSE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4A7B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604A7B"/>
                </a:solidFill>
                <a:latin typeface="Calibri"/>
                <a:ea typeface="Calibri"/>
                <a:cs typeface="Calibri"/>
                <a:sym typeface="Calibri"/>
              </a:rPr>
              <a:t>UMANE E ISTITUZIONALI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COMUNICARE EFFICACEMENTE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Calibri"/>
              <a:buNone/>
            </a:pPr>
            <a:r>
              <a:rPr b="1" i="0" lang="en-US" sz="900" u="non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GARANTIRE LA TRASPARENZA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45"/>
          <p:cNvSpPr/>
          <p:nvPr/>
        </p:nvSpPr>
        <p:spPr>
          <a:xfrm>
            <a:off x="3495675" y="1563687"/>
            <a:ext cx="1974850" cy="1974850"/>
          </a:xfrm>
          <a:custGeom>
            <a:rect b="b" l="l" r="r" t="t"/>
            <a:pathLst>
              <a:path extrusionOk="0" h="1975500" w="1975500">
                <a:moveTo>
                  <a:pt x="5" y="990949"/>
                </a:moveTo>
                <a:cubicBezTo>
                  <a:pt x="-845" y="728428"/>
                  <a:pt x="102845" y="476369"/>
                  <a:pt x="288175" y="290437"/>
                </a:cubicBezTo>
                <a:cubicBezTo>
                  <a:pt x="473505" y="104506"/>
                  <a:pt x="725228" y="0"/>
                  <a:pt x="987750" y="0"/>
                </a:cubicBezTo>
                <a:lnTo>
                  <a:pt x="987750" y="987750"/>
                </a:lnTo>
                <a:lnTo>
                  <a:pt x="5" y="990949"/>
                </a:lnTo>
                <a:close/>
              </a:path>
            </a:pathLst>
          </a:custGeom>
          <a:solidFill>
            <a:srgbClr val="1AB6D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6" name="Google Shape;966;p45"/>
          <p:cNvSpPr/>
          <p:nvPr/>
        </p:nvSpPr>
        <p:spPr>
          <a:xfrm rot="5400000">
            <a:off x="3637756" y="1588293"/>
            <a:ext cx="1974850" cy="1976437"/>
          </a:xfrm>
          <a:custGeom>
            <a:rect b="b" l="l" r="r" t="t"/>
            <a:pathLst>
              <a:path extrusionOk="0" h="1975500" w="1975500">
                <a:moveTo>
                  <a:pt x="5" y="990949"/>
                </a:moveTo>
                <a:cubicBezTo>
                  <a:pt x="-845" y="728428"/>
                  <a:pt x="102845" y="476369"/>
                  <a:pt x="288175" y="290437"/>
                </a:cubicBezTo>
                <a:cubicBezTo>
                  <a:pt x="473505" y="104506"/>
                  <a:pt x="725228" y="0"/>
                  <a:pt x="987750" y="0"/>
                </a:cubicBezTo>
                <a:lnTo>
                  <a:pt x="987750" y="987750"/>
                </a:lnTo>
                <a:lnTo>
                  <a:pt x="5" y="9909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7" name="Google Shape;967;p45"/>
          <p:cNvSpPr/>
          <p:nvPr/>
        </p:nvSpPr>
        <p:spPr>
          <a:xfrm rot="10800000">
            <a:off x="3636962" y="1717675"/>
            <a:ext cx="1976437" cy="1974850"/>
          </a:xfrm>
          <a:custGeom>
            <a:rect b="b" l="l" r="r" t="t"/>
            <a:pathLst>
              <a:path extrusionOk="0" h="1975500" w="1975500">
                <a:moveTo>
                  <a:pt x="5" y="990949"/>
                </a:moveTo>
                <a:cubicBezTo>
                  <a:pt x="-845" y="728428"/>
                  <a:pt x="102845" y="476369"/>
                  <a:pt x="288175" y="290437"/>
                </a:cubicBezTo>
                <a:cubicBezTo>
                  <a:pt x="473505" y="104506"/>
                  <a:pt x="725228" y="0"/>
                  <a:pt x="987750" y="0"/>
                </a:cubicBezTo>
                <a:lnTo>
                  <a:pt x="987750" y="987750"/>
                </a:lnTo>
                <a:lnTo>
                  <a:pt x="5" y="990949"/>
                </a:lnTo>
                <a:close/>
              </a:path>
            </a:pathLst>
          </a:custGeom>
          <a:solidFill>
            <a:srgbClr val="EE76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8" name="Google Shape;968;p45"/>
          <p:cNvSpPr/>
          <p:nvPr/>
        </p:nvSpPr>
        <p:spPr>
          <a:xfrm rot="-5400000">
            <a:off x="3495675" y="1717675"/>
            <a:ext cx="1974850" cy="1974850"/>
          </a:xfrm>
          <a:custGeom>
            <a:rect b="b" l="l" r="r" t="t"/>
            <a:pathLst>
              <a:path extrusionOk="0" h="1975500" w="1975500">
                <a:moveTo>
                  <a:pt x="5" y="990949"/>
                </a:moveTo>
                <a:cubicBezTo>
                  <a:pt x="-845" y="728428"/>
                  <a:pt x="102845" y="476369"/>
                  <a:pt x="288175" y="290437"/>
                </a:cubicBezTo>
                <a:cubicBezTo>
                  <a:pt x="473505" y="104506"/>
                  <a:pt x="725228" y="0"/>
                  <a:pt x="987750" y="0"/>
                </a:cubicBezTo>
                <a:lnTo>
                  <a:pt x="987750" y="987750"/>
                </a:lnTo>
                <a:lnTo>
                  <a:pt x="5" y="990949"/>
                </a:lnTo>
                <a:close/>
              </a:path>
            </a:pathLst>
          </a:custGeom>
          <a:solidFill>
            <a:srgbClr val="9FE2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p45"/>
          <p:cNvSpPr/>
          <p:nvPr/>
        </p:nvSpPr>
        <p:spPr>
          <a:xfrm>
            <a:off x="3995936" y="2042285"/>
            <a:ext cx="310929" cy="35332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noFill/>
                <a:latin typeface="Red Hat Display"/>
              </a:rPr>
              <a:t>F</a:t>
            </a:r>
          </a:p>
        </p:txBody>
      </p:sp>
      <p:sp>
        <p:nvSpPr>
          <p:cNvPr id="970" name="Google Shape;970;p45"/>
          <p:cNvSpPr/>
          <p:nvPr/>
        </p:nvSpPr>
        <p:spPr>
          <a:xfrm>
            <a:off x="608012" y="954087"/>
            <a:ext cx="201612" cy="201612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9525">
            <a:solidFill>
              <a:srgbClr val="1AB6D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1" name="Google Shape;971;p45"/>
          <p:cNvSpPr txBox="1"/>
          <p:nvPr/>
        </p:nvSpPr>
        <p:spPr>
          <a:xfrm>
            <a:off x="304800" y="635000"/>
            <a:ext cx="86868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Khmer"/>
              <a:buNone/>
            </a:pPr>
            <a:r>
              <a:rPr b="1" lang="en-US" sz="2800">
                <a:solidFill>
                  <a:srgbClr val="00B0F0"/>
                </a:solidFill>
                <a:latin typeface="Khmer"/>
                <a:ea typeface="Khmer"/>
                <a:cs typeface="Khmer"/>
                <a:sym typeface="Khmer"/>
              </a:rPr>
              <a:t>LA VALUTAZIONE PARTECIPATIVA</a:t>
            </a:r>
            <a:endParaRPr/>
          </a:p>
        </p:txBody>
      </p:sp>
      <p:sp>
        <p:nvSpPr>
          <p:cNvPr id="972" name="Google Shape;972;p45"/>
          <p:cNvSpPr/>
          <p:nvPr/>
        </p:nvSpPr>
        <p:spPr>
          <a:xfrm>
            <a:off x="4788024" y="2059881"/>
            <a:ext cx="310929" cy="35332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noFill/>
                <a:latin typeface="Red Hat Display"/>
              </a:rPr>
              <a:t>O</a:t>
            </a:r>
          </a:p>
        </p:txBody>
      </p:sp>
      <p:sp>
        <p:nvSpPr>
          <p:cNvPr id="973" name="Google Shape;973;p45"/>
          <p:cNvSpPr/>
          <p:nvPr/>
        </p:nvSpPr>
        <p:spPr>
          <a:xfrm>
            <a:off x="3923928" y="2762365"/>
            <a:ext cx="382937" cy="6368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noFill/>
                <a:latin typeface="Red Hat Display"/>
              </a:rPr>
              <a:t>CU</a:t>
            </a:r>
          </a:p>
        </p:txBody>
      </p:sp>
      <p:sp>
        <p:nvSpPr>
          <p:cNvPr id="974" name="Google Shape;974;p45"/>
          <p:cNvSpPr/>
          <p:nvPr/>
        </p:nvSpPr>
        <p:spPr>
          <a:xfrm>
            <a:off x="4860032" y="2904126"/>
            <a:ext cx="310929" cy="35332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noFill/>
                <a:latin typeface="Red Hat Display"/>
              </a:rPr>
              <a:t>S</a:t>
            </a:r>
          </a:p>
        </p:txBody>
      </p:sp>
      <p:sp>
        <p:nvSpPr>
          <p:cNvPr id="975" name="Google Shape;975;p45"/>
          <p:cNvSpPr txBox="1"/>
          <p:nvPr/>
        </p:nvSpPr>
        <p:spPr>
          <a:xfrm>
            <a:off x="708025" y="2135187"/>
            <a:ext cx="2424000" cy="16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859C"/>
              </a:buClr>
              <a:buSzPts val="1400"/>
              <a:buFont typeface="Khmer"/>
              <a:buNone/>
            </a:pPr>
            <a:r>
              <a:rPr b="1" i="0" lang="en-US" sz="1400" u="none">
                <a:solidFill>
                  <a:srgbClr val="31859C"/>
                </a:solidFill>
                <a:latin typeface="Khmer"/>
                <a:ea typeface="Khmer"/>
                <a:cs typeface="Khmer"/>
                <a:sym typeface="Khmer"/>
              </a:rPr>
              <a:t>La Giornata della Trasparenza è l’occasione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1859C"/>
              </a:buClr>
              <a:buSzPts val="1400"/>
              <a:buFont typeface="Khmer"/>
              <a:buNone/>
            </a:pPr>
            <a:r>
              <a:rPr b="1" i="0" lang="en-US" sz="1400" u="none">
                <a:solidFill>
                  <a:srgbClr val="31859C"/>
                </a:solidFill>
                <a:latin typeface="Khmer"/>
                <a:ea typeface="Khmer"/>
                <a:cs typeface="Khmer"/>
                <a:sym typeface="Khmer"/>
              </a:rPr>
              <a:t>per </a:t>
            </a:r>
            <a:r>
              <a:rPr b="1" lang="en-US">
                <a:solidFill>
                  <a:srgbClr val="31859C"/>
                </a:solidFill>
                <a:latin typeface="Khmer"/>
                <a:ea typeface="Khmer"/>
                <a:cs typeface="Khmer"/>
                <a:sym typeface="Khmer"/>
              </a:rPr>
              <a:t>realizzare </a:t>
            </a:r>
            <a:r>
              <a:rPr b="1" i="0" lang="en-US" sz="1400" u="none">
                <a:solidFill>
                  <a:srgbClr val="31859C"/>
                </a:solidFill>
                <a:latin typeface="Khmer"/>
                <a:ea typeface="Khmer"/>
                <a:cs typeface="Khmer"/>
                <a:sym typeface="Khmer"/>
              </a:rPr>
              <a:t>con gli stakeholder camerali </a:t>
            </a:r>
            <a:endParaRPr b="1" i="0" sz="1400" u="none">
              <a:solidFill>
                <a:srgbClr val="31859C"/>
              </a:solidFill>
              <a:latin typeface="Khmer"/>
              <a:ea typeface="Khmer"/>
              <a:cs typeface="Khmer"/>
              <a:sym typeface="Khm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1859C"/>
              </a:buClr>
              <a:buSzPts val="1400"/>
              <a:buFont typeface="Khmer"/>
              <a:buNone/>
            </a:pPr>
            <a:r>
              <a:rPr b="1" lang="en-US">
                <a:solidFill>
                  <a:srgbClr val="31859C"/>
                </a:solidFill>
                <a:latin typeface="Khmer"/>
                <a:ea typeface="Khmer"/>
                <a:cs typeface="Khmer"/>
                <a:sym typeface="Khmer"/>
              </a:rPr>
              <a:t>un percorso di valutazione partecipativa:</a:t>
            </a:r>
            <a:endParaRPr b="1">
              <a:solidFill>
                <a:srgbClr val="31859C"/>
              </a:solidFill>
              <a:latin typeface="Khmer"/>
              <a:ea typeface="Khmer"/>
              <a:cs typeface="Khmer"/>
              <a:sym typeface="Khmer"/>
            </a:endParaRPr>
          </a:p>
        </p:txBody>
      </p:sp>
      <p:sp>
        <p:nvSpPr>
          <p:cNvPr id="976" name="Google Shape;976;p45"/>
          <p:cNvSpPr txBox="1"/>
          <p:nvPr/>
        </p:nvSpPr>
        <p:spPr>
          <a:xfrm>
            <a:off x="6011862" y="2139950"/>
            <a:ext cx="2424112" cy="1082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859C"/>
              </a:buClr>
              <a:buSzPts val="1400"/>
              <a:buFont typeface="Khmer"/>
              <a:buNone/>
            </a:pPr>
            <a:r>
              <a:rPr b="1" lang="en-US">
                <a:solidFill>
                  <a:srgbClr val="31859C"/>
                </a:solidFill>
                <a:latin typeface="Khmer"/>
                <a:ea typeface="Khmer"/>
                <a:cs typeface="Khmer"/>
                <a:sym typeface="Khmer"/>
              </a:rPr>
              <a:t>con </a:t>
            </a:r>
            <a:r>
              <a:rPr b="1" i="0" lang="en-US" sz="1400" u="none">
                <a:solidFill>
                  <a:srgbClr val="31859C"/>
                </a:solidFill>
                <a:latin typeface="Khmer"/>
                <a:ea typeface="Khmer"/>
                <a:cs typeface="Khmer"/>
                <a:sym typeface="Khmer"/>
              </a:rPr>
              <a:t>Tavoli tematici di discussione e confronto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1859C"/>
              </a:buClr>
              <a:buSzPts val="1400"/>
              <a:buFont typeface="Khmer"/>
              <a:buNone/>
            </a:pPr>
            <a:r>
              <a:rPr b="1" i="0" lang="en-US" sz="1400" u="none">
                <a:solidFill>
                  <a:srgbClr val="31859C"/>
                </a:solidFill>
                <a:latin typeface="Khmer"/>
                <a:ea typeface="Khmer"/>
                <a:cs typeface="Khmer"/>
                <a:sym typeface="Khmer"/>
              </a:rPr>
              <a:t>sulle linee di intervento strategiche</a:t>
            </a:r>
            <a:endParaRPr/>
          </a:p>
        </p:txBody>
      </p:sp>
      <p:sp>
        <p:nvSpPr>
          <p:cNvPr id="977" name="Google Shape;977;p45"/>
          <p:cNvSpPr txBox="1"/>
          <p:nvPr/>
        </p:nvSpPr>
        <p:spPr>
          <a:xfrm>
            <a:off x="2051050" y="3795712"/>
            <a:ext cx="51132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859C"/>
              </a:buClr>
              <a:buSzPts val="1400"/>
              <a:buFont typeface="Khmer"/>
              <a:buNone/>
            </a:pPr>
            <a:r>
              <a:rPr b="1" lang="en-US">
                <a:solidFill>
                  <a:srgbClr val="31859C"/>
                </a:solidFill>
                <a:latin typeface="Khmer"/>
                <a:ea typeface="Khmer"/>
                <a:cs typeface="Khmer"/>
                <a:sym typeface="Khmer"/>
              </a:rPr>
              <a:t>con la loro partecipazione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1859C"/>
              </a:buClr>
              <a:buSzPts val="1400"/>
              <a:buFont typeface="Khmer"/>
              <a:buNone/>
            </a:pPr>
            <a:r>
              <a:rPr b="1" i="0" lang="en-US" sz="1400" u="none">
                <a:solidFill>
                  <a:srgbClr val="31859C"/>
                </a:solidFill>
                <a:latin typeface="Khmer"/>
                <a:ea typeface="Khmer"/>
                <a:cs typeface="Khmer"/>
                <a:sym typeface="Khmer"/>
              </a:rPr>
              <a:t>alla programmazione delle attività dell’Ente camerale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46"/>
          <p:cNvSpPr txBox="1"/>
          <p:nvPr>
            <p:ph type="ctrTitle"/>
          </p:nvPr>
        </p:nvSpPr>
        <p:spPr>
          <a:xfrm>
            <a:off x="684212" y="555625"/>
            <a:ext cx="2519362" cy="212248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i="0" lang="en-US" sz="14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Giornata della</a:t>
            </a:r>
            <a:r>
              <a:rPr b="1" i="0" lang="en-US" sz="1400" u="none"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 </a:t>
            </a:r>
            <a:r>
              <a:rPr b="1" i="0" lang="en-US" sz="14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Trasparenza</a:t>
            </a:r>
            <a:endParaRPr/>
          </a:p>
        </p:txBody>
      </p:sp>
      <p:sp>
        <p:nvSpPr>
          <p:cNvPr id="983" name="Google Shape;983;p46"/>
          <p:cNvSpPr txBox="1"/>
          <p:nvPr/>
        </p:nvSpPr>
        <p:spPr>
          <a:xfrm>
            <a:off x="611187" y="1708150"/>
            <a:ext cx="252095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Khmer"/>
              <a:buNone/>
            </a:pPr>
            <a:r>
              <a:rPr b="1" i="0" lang="en-US" sz="12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21 dicembre 2022</a:t>
            </a:r>
            <a:endParaRPr/>
          </a:p>
        </p:txBody>
      </p:sp>
      <p:pic>
        <p:nvPicPr>
          <p:cNvPr id="984" name="Google Shape;98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7525" y="2643187"/>
            <a:ext cx="2424112" cy="1616075"/>
          </a:xfrm>
          <a:prstGeom prst="rect">
            <a:avLst/>
          </a:prstGeom>
          <a:noFill/>
          <a:ln>
            <a:noFill/>
          </a:ln>
        </p:spPr>
      </p:pic>
      <p:sp>
        <p:nvSpPr>
          <p:cNvPr id="985" name="Google Shape;985;p46"/>
          <p:cNvSpPr txBox="1"/>
          <p:nvPr/>
        </p:nvSpPr>
        <p:spPr>
          <a:xfrm>
            <a:off x="684212" y="2144712"/>
            <a:ext cx="3959225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Khmer"/>
              <a:buNone/>
            </a:pPr>
            <a:r>
              <a:rPr b="1" i="0" lang="en-US" sz="11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Natina Crea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Khmer"/>
              <a:buNone/>
            </a:pPr>
            <a:r>
              <a:rPr b="0" i="0" lang="en-US" sz="11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Segretario Generale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100"/>
              <a:buFont typeface="Khmer"/>
              <a:buNone/>
            </a:pPr>
            <a:r>
              <a:rPr b="0" i="0" lang="en-US" sz="1100" u="none">
                <a:solidFill>
                  <a:srgbClr val="002060"/>
                </a:solidFill>
                <a:latin typeface="Khmer"/>
                <a:ea typeface="Khmer"/>
                <a:cs typeface="Khmer"/>
                <a:sym typeface="Khmer"/>
              </a:rPr>
              <a:t>della Camera di commercio di Reggio Calabria</a:t>
            </a:r>
            <a:endParaRPr/>
          </a:p>
        </p:txBody>
      </p:sp>
      <p:sp>
        <p:nvSpPr>
          <p:cNvPr id="986" name="Google Shape;986;p46"/>
          <p:cNvSpPr txBox="1"/>
          <p:nvPr/>
        </p:nvSpPr>
        <p:spPr>
          <a:xfrm>
            <a:off x="4140200" y="1384300"/>
            <a:ext cx="4048125" cy="212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ed Hat Display"/>
              <a:buNone/>
            </a:pPr>
            <a:r>
              <a:rPr b="1" i="0" lang="en-US" sz="3600" u="none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GRAZIE PER L’ATTENZIONE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5_Timandra template">
  <a:themeElements>
    <a:clrScheme name="Custom 347">
      <a:dk1>
        <a:srgbClr val="24283B"/>
      </a:dk1>
      <a:lt1>
        <a:srgbClr val="FFFFFF"/>
      </a:lt1>
      <a:dk2>
        <a:srgbClr val="80828B"/>
      </a:dk2>
      <a:lt2>
        <a:srgbClr val="EAECF0"/>
      </a:lt2>
      <a:accent1>
        <a:srgbClr val="FFCE00"/>
      </a:accent1>
      <a:accent2>
        <a:srgbClr val="FFF14C"/>
      </a:accent2>
      <a:accent3>
        <a:srgbClr val="9FE2D0"/>
      </a:accent3>
      <a:accent4>
        <a:srgbClr val="1AB6D1"/>
      </a:accent4>
      <a:accent5>
        <a:srgbClr val="0784B1"/>
      </a:accent5>
      <a:accent6>
        <a:srgbClr val="EE7673"/>
      </a:accent6>
      <a:hlink>
        <a:srgbClr val="3180B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Timandra template">
  <a:themeElements>
    <a:clrScheme name="Custom 347">
      <a:dk1>
        <a:srgbClr val="24283B"/>
      </a:dk1>
      <a:lt1>
        <a:srgbClr val="FFFFFF"/>
      </a:lt1>
      <a:dk2>
        <a:srgbClr val="80828B"/>
      </a:dk2>
      <a:lt2>
        <a:srgbClr val="EAECF0"/>
      </a:lt2>
      <a:accent1>
        <a:srgbClr val="FFCE00"/>
      </a:accent1>
      <a:accent2>
        <a:srgbClr val="FFF14C"/>
      </a:accent2>
      <a:accent3>
        <a:srgbClr val="9FE2D0"/>
      </a:accent3>
      <a:accent4>
        <a:srgbClr val="1AB6D1"/>
      </a:accent4>
      <a:accent5>
        <a:srgbClr val="0784B1"/>
      </a:accent5>
      <a:accent6>
        <a:srgbClr val="EE7673"/>
      </a:accent6>
      <a:hlink>
        <a:srgbClr val="3180B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4_Timandra template">
  <a:themeElements>
    <a:clrScheme name="Custom 347">
      <a:dk1>
        <a:srgbClr val="24283B"/>
      </a:dk1>
      <a:lt1>
        <a:srgbClr val="FFFFFF"/>
      </a:lt1>
      <a:dk2>
        <a:srgbClr val="80828B"/>
      </a:dk2>
      <a:lt2>
        <a:srgbClr val="EAECF0"/>
      </a:lt2>
      <a:accent1>
        <a:srgbClr val="FFCE00"/>
      </a:accent1>
      <a:accent2>
        <a:srgbClr val="FFF14C"/>
      </a:accent2>
      <a:accent3>
        <a:srgbClr val="9FE2D0"/>
      </a:accent3>
      <a:accent4>
        <a:srgbClr val="1AB6D1"/>
      </a:accent4>
      <a:accent5>
        <a:srgbClr val="0784B1"/>
      </a:accent5>
      <a:accent6>
        <a:srgbClr val="EE7673"/>
      </a:accent6>
      <a:hlink>
        <a:srgbClr val="3180B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1_Timandra template">
  <a:themeElements>
    <a:clrScheme name="Custom 347">
      <a:dk1>
        <a:srgbClr val="24283B"/>
      </a:dk1>
      <a:lt1>
        <a:srgbClr val="FFFFFF"/>
      </a:lt1>
      <a:dk2>
        <a:srgbClr val="80828B"/>
      </a:dk2>
      <a:lt2>
        <a:srgbClr val="EAECF0"/>
      </a:lt2>
      <a:accent1>
        <a:srgbClr val="FFCE00"/>
      </a:accent1>
      <a:accent2>
        <a:srgbClr val="FFF14C"/>
      </a:accent2>
      <a:accent3>
        <a:srgbClr val="9FE2D0"/>
      </a:accent3>
      <a:accent4>
        <a:srgbClr val="1AB6D1"/>
      </a:accent4>
      <a:accent5>
        <a:srgbClr val="0784B1"/>
      </a:accent5>
      <a:accent6>
        <a:srgbClr val="EE7673"/>
      </a:accent6>
      <a:hlink>
        <a:srgbClr val="3180B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8_Timandra template">
  <a:themeElements>
    <a:clrScheme name="Custom 347">
      <a:dk1>
        <a:srgbClr val="24283B"/>
      </a:dk1>
      <a:lt1>
        <a:srgbClr val="FFFFFF"/>
      </a:lt1>
      <a:dk2>
        <a:srgbClr val="80828B"/>
      </a:dk2>
      <a:lt2>
        <a:srgbClr val="EAECF0"/>
      </a:lt2>
      <a:accent1>
        <a:srgbClr val="FFCE00"/>
      </a:accent1>
      <a:accent2>
        <a:srgbClr val="FFF14C"/>
      </a:accent2>
      <a:accent3>
        <a:srgbClr val="9FE2D0"/>
      </a:accent3>
      <a:accent4>
        <a:srgbClr val="1AB6D1"/>
      </a:accent4>
      <a:accent5>
        <a:srgbClr val="0784B1"/>
      </a:accent5>
      <a:accent6>
        <a:srgbClr val="EE7673"/>
      </a:accent6>
      <a:hlink>
        <a:srgbClr val="3180B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9_Timandra template">
  <a:themeElements>
    <a:clrScheme name="Custom 347">
      <a:dk1>
        <a:srgbClr val="24283B"/>
      </a:dk1>
      <a:lt1>
        <a:srgbClr val="FFFFFF"/>
      </a:lt1>
      <a:dk2>
        <a:srgbClr val="80828B"/>
      </a:dk2>
      <a:lt2>
        <a:srgbClr val="EAECF0"/>
      </a:lt2>
      <a:accent1>
        <a:srgbClr val="FFCE00"/>
      </a:accent1>
      <a:accent2>
        <a:srgbClr val="FFF14C"/>
      </a:accent2>
      <a:accent3>
        <a:srgbClr val="9FE2D0"/>
      </a:accent3>
      <a:accent4>
        <a:srgbClr val="1AB6D1"/>
      </a:accent4>
      <a:accent5>
        <a:srgbClr val="0784B1"/>
      </a:accent5>
      <a:accent6>
        <a:srgbClr val="EE7673"/>
      </a:accent6>
      <a:hlink>
        <a:srgbClr val="3180B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7_Timandra template">
  <a:themeElements>
    <a:clrScheme name="Custom 347">
      <a:dk1>
        <a:srgbClr val="24283B"/>
      </a:dk1>
      <a:lt1>
        <a:srgbClr val="FFFFFF"/>
      </a:lt1>
      <a:dk2>
        <a:srgbClr val="80828B"/>
      </a:dk2>
      <a:lt2>
        <a:srgbClr val="EAECF0"/>
      </a:lt2>
      <a:accent1>
        <a:srgbClr val="FFCE00"/>
      </a:accent1>
      <a:accent2>
        <a:srgbClr val="FFF14C"/>
      </a:accent2>
      <a:accent3>
        <a:srgbClr val="9FE2D0"/>
      </a:accent3>
      <a:accent4>
        <a:srgbClr val="1AB6D1"/>
      </a:accent4>
      <a:accent5>
        <a:srgbClr val="0784B1"/>
      </a:accent5>
      <a:accent6>
        <a:srgbClr val="EE7673"/>
      </a:accent6>
      <a:hlink>
        <a:srgbClr val="3180B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3_Timandra template">
  <a:themeElements>
    <a:clrScheme name="Custom 347">
      <a:dk1>
        <a:srgbClr val="24283B"/>
      </a:dk1>
      <a:lt1>
        <a:srgbClr val="FFFFFF"/>
      </a:lt1>
      <a:dk2>
        <a:srgbClr val="80828B"/>
      </a:dk2>
      <a:lt2>
        <a:srgbClr val="EAECF0"/>
      </a:lt2>
      <a:accent1>
        <a:srgbClr val="FFCE00"/>
      </a:accent1>
      <a:accent2>
        <a:srgbClr val="FFF14C"/>
      </a:accent2>
      <a:accent3>
        <a:srgbClr val="9FE2D0"/>
      </a:accent3>
      <a:accent4>
        <a:srgbClr val="1AB6D1"/>
      </a:accent4>
      <a:accent5>
        <a:srgbClr val="0784B1"/>
      </a:accent5>
      <a:accent6>
        <a:srgbClr val="EE7673"/>
      </a:accent6>
      <a:hlink>
        <a:srgbClr val="3180B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6_Timandra template">
  <a:themeElements>
    <a:clrScheme name="Custom 347">
      <a:dk1>
        <a:srgbClr val="24283B"/>
      </a:dk1>
      <a:lt1>
        <a:srgbClr val="FFFFFF"/>
      </a:lt1>
      <a:dk2>
        <a:srgbClr val="80828B"/>
      </a:dk2>
      <a:lt2>
        <a:srgbClr val="EAECF0"/>
      </a:lt2>
      <a:accent1>
        <a:srgbClr val="FFCE00"/>
      </a:accent1>
      <a:accent2>
        <a:srgbClr val="FFF14C"/>
      </a:accent2>
      <a:accent3>
        <a:srgbClr val="9FE2D0"/>
      </a:accent3>
      <a:accent4>
        <a:srgbClr val="1AB6D1"/>
      </a:accent4>
      <a:accent5>
        <a:srgbClr val="0784B1"/>
      </a:accent5>
      <a:accent6>
        <a:srgbClr val="EE7673"/>
      </a:accent6>
      <a:hlink>
        <a:srgbClr val="3180B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Cinzia Teresa Colacresi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